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48"/>
  </p:notesMasterIdLst>
  <p:handoutMasterIdLst>
    <p:handoutMasterId r:id="rId49"/>
  </p:handoutMasterIdLst>
  <p:sldIdLst>
    <p:sldId id="256" r:id="rId2"/>
    <p:sldId id="257" r:id="rId3"/>
    <p:sldId id="258" r:id="rId4"/>
    <p:sldId id="262" r:id="rId5"/>
    <p:sldId id="259" r:id="rId6"/>
    <p:sldId id="284" r:id="rId7"/>
    <p:sldId id="285" r:id="rId8"/>
    <p:sldId id="286" r:id="rId9"/>
    <p:sldId id="287" r:id="rId10"/>
    <p:sldId id="288" r:id="rId11"/>
    <p:sldId id="289" r:id="rId12"/>
    <p:sldId id="290" r:id="rId13"/>
    <p:sldId id="291" r:id="rId14"/>
    <p:sldId id="292" r:id="rId15"/>
    <p:sldId id="260" r:id="rId16"/>
    <p:sldId id="293" r:id="rId17"/>
    <p:sldId id="296" r:id="rId18"/>
    <p:sldId id="297" r:id="rId19"/>
    <p:sldId id="298" r:id="rId20"/>
    <p:sldId id="299" r:id="rId21"/>
    <p:sldId id="301" r:id="rId22"/>
    <p:sldId id="306" r:id="rId23"/>
    <p:sldId id="261" r:id="rId24"/>
    <p:sldId id="294" r:id="rId25"/>
    <p:sldId id="295" r:id="rId26"/>
    <p:sldId id="263" r:id="rId27"/>
    <p:sldId id="265" r:id="rId28"/>
    <p:sldId id="264" r:id="rId29"/>
    <p:sldId id="267" r:id="rId30"/>
    <p:sldId id="278" r:id="rId31"/>
    <p:sldId id="276" r:id="rId32"/>
    <p:sldId id="277" r:id="rId33"/>
    <p:sldId id="279" r:id="rId34"/>
    <p:sldId id="280" r:id="rId35"/>
    <p:sldId id="266" r:id="rId36"/>
    <p:sldId id="268" r:id="rId37"/>
    <p:sldId id="270" r:id="rId38"/>
    <p:sldId id="281" r:id="rId39"/>
    <p:sldId id="282" r:id="rId40"/>
    <p:sldId id="283" r:id="rId41"/>
    <p:sldId id="269" r:id="rId42"/>
    <p:sldId id="272" r:id="rId43"/>
    <p:sldId id="271" r:id="rId44"/>
    <p:sldId id="273" r:id="rId45"/>
    <p:sldId id="274" r:id="rId46"/>
    <p:sldId id="275"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43" autoAdjust="0"/>
  </p:normalViewPr>
  <p:slideViewPr>
    <p:cSldViewPr snapToGrid="0">
      <p:cViewPr>
        <p:scale>
          <a:sx n="70" d="100"/>
          <a:sy n="70" d="100"/>
        </p:scale>
        <p:origin x="-234"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45D28C1-8481-4618-9C88-19A923F2443E}" type="datetimeFigureOut">
              <a:rPr lang="en-US" smtClean="0"/>
              <a:t>4/11/2017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8C5FACC-92C1-4135-A8EA-BC2CB04A34D8}" type="slidenum">
              <a:rPr lang="en-US" smtClean="0"/>
              <a:t>‹#›</a:t>
            </a:fld>
            <a:endParaRPr lang="en-US"/>
          </a:p>
        </p:txBody>
      </p:sp>
    </p:spTree>
    <p:extLst>
      <p:ext uri="{BB962C8B-B14F-4D97-AF65-F5344CB8AC3E}">
        <p14:creationId xmlns:p14="http://schemas.microsoft.com/office/powerpoint/2010/main" val="3918954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3E20620-C6A8-4C5D-A586-C31BD51FCD75}" type="datetimeFigureOut">
              <a:rPr lang="en-US" smtClean="0"/>
              <a:t>4/11/2017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E664FE1-812B-4DCA-9561-D3CEC6130DF8}" type="slidenum">
              <a:rPr lang="en-US" smtClean="0"/>
              <a:t>‹#›</a:t>
            </a:fld>
            <a:endParaRPr lang="en-US"/>
          </a:p>
        </p:txBody>
      </p:sp>
    </p:spTree>
    <p:extLst>
      <p:ext uri="{BB962C8B-B14F-4D97-AF65-F5344CB8AC3E}">
        <p14:creationId xmlns:p14="http://schemas.microsoft.com/office/powerpoint/2010/main" val="1032305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1</a:t>
            </a:fld>
            <a:endParaRPr lang="en-US"/>
          </a:p>
        </p:txBody>
      </p:sp>
    </p:spTree>
    <p:extLst>
      <p:ext uri="{BB962C8B-B14F-4D97-AF65-F5344CB8AC3E}">
        <p14:creationId xmlns:p14="http://schemas.microsoft.com/office/powerpoint/2010/main" val="3892513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[CARRIE]</a:t>
            </a:r>
          </a:p>
          <a:p>
            <a:endParaRPr lang="en-US" dirty="0" smtClean="0"/>
          </a:p>
          <a:p>
            <a:r>
              <a:rPr lang="en-US" dirty="0" smtClean="0"/>
              <a:t>In year</a:t>
            </a:r>
            <a:r>
              <a:rPr lang="en-US" baseline="0" dirty="0" smtClean="0"/>
              <a:t> one, the participants attended four professional development trainings that met the objectives of Goal 1 and focused on practice. Introduction to Inquiry introduced the inquiry methodology. Participants worked on various experiments and learned the necessary questions to fuel a STEM discussion with children. Go Green: Recycled Racers introduced the engineering process. Participants spent the day completing various activities to explain the engineering process culminating with the creation of a recycled racer. Science &amp; Literacy extended the engineering process and demonstrated how to incorporate it with literacy. Participants used the Three Little Pigs as the literacy piece and conducted various activities explaining the engineering process again before culminating with the design and building of a house for the three little pigs.  Pop-Up Books introduced the math standards present in the common core. Participants learned to make Pop-Up Books. </a:t>
            </a:r>
          </a:p>
          <a:p>
            <a:endParaRPr lang="en-US" baseline="0" dirty="0" smtClean="0"/>
          </a:p>
          <a:p>
            <a:r>
              <a:rPr lang="en-US" baseline="0" dirty="0" smtClean="0"/>
              <a:t>In Year 2, the participants attended two trainings that focus on building a professional learning community, discovering participant strengths and how they can better work together. Leadership Essentials prompted participants to work together to determine common STEM strengths and found buddies to visit and observe</a:t>
            </a:r>
          </a:p>
          <a:p>
            <a:endParaRPr lang="en-US" baseline="0" dirty="0" smtClean="0"/>
          </a:p>
          <a:p>
            <a:r>
              <a:rPr lang="en-US" baseline="0" dirty="0" smtClean="0"/>
              <a:t>Now in Year 3, participants will continue to strengthen leadership skills, build capacity and sustain the project by sharing what they learned through presentations and trainings such as today.</a:t>
            </a:r>
            <a:endParaRPr lang="en-US" dirty="0" smtClean="0"/>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10</a:t>
            </a:fld>
            <a:endParaRPr lang="en-US"/>
          </a:p>
        </p:txBody>
      </p:sp>
    </p:spTree>
    <p:extLst>
      <p:ext uri="{BB962C8B-B14F-4D97-AF65-F5344CB8AC3E}">
        <p14:creationId xmlns:p14="http://schemas.microsoft.com/office/powerpoint/2010/main" val="433153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[CARRIE]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 only are the participants</a:t>
            </a:r>
            <a:r>
              <a:rPr lang="en-US" baseline="0" dirty="0" smtClean="0"/>
              <a:t> adding inquiry and engineering design process elements to their programs but also applying the science process skills listed here. Before each session, participants completed a reflection piece about what they did/how they implemented the practice, what they learned and what their next steps are similar to what we are conducting today with the chart activities. The reflection pieces were turned in for evaluation purposes but the students also split into three groups and discuss those same questions. Just a few examples of how these topics are being used in the library programming include: the engineering design process as part of traditional gingerbread workshops and inquiry in all programs even as young as preschool using science and literacy themes with </a:t>
            </a:r>
            <a:r>
              <a:rPr lang="en-US" i="1" baseline="0" dirty="0" smtClean="0"/>
              <a:t>Twinkle, Twinkle Little Star </a:t>
            </a:r>
            <a:r>
              <a:rPr lang="en-US" i="0" baseline="0" dirty="0" smtClean="0"/>
              <a:t>and </a:t>
            </a:r>
            <a:r>
              <a:rPr lang="en-US" i="1" baseline="0" dirty="0" smtClean="0"/>
              <a:t>Three Little Pigs.</a:t>
            </a:r>
            <a:endParaRPr lang="en-US" dirty="0" smtClean="0"/>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11</a:t>
            </a:fld>
            <a:endParaRPr lang="en-US"/>
          </a:p>
        </p:txBody>
      </p:sp>
    </p:spTree>
    <p:extLst>
      <p:ext uri="{BB962C8B-B14F-4D97-AF65-F5344CB8AC3E}">
        <p14:creationId xmlns:p14="http://schemas.microsoft.com/office/powerpoint/2010/main" val="1928601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[CARRIE]</a:t>
            </a:r>
          </a:p>
          <a:p>
            <a:endParaRPr lang="en-US" dirty="0" smtClean="0"/>
          </a:p>
          <a:p>
            <a:r>
              <a:rPr lang="en-US" dirty="0" smtClean="0"/>
              <a:t>There</a:t>
            </a:r>
            <a:r>
              <a:rPr lang="en-US" baseline="0" dirty="0" smtClean="0"/>
              <a:t> are no STEM standards but there are science and engineering practices, in the new NGSS (Next Generation Science Standards) science standards. The participants learned math standards from PA Core Math in the Pop-Up Books Training and received links to receive more information about these standards online.</a:t>
            </a:r>
          </a:p>
          <a:p>
            <a:endParaRPr lang="en-US" dirty="0" smtClean="0"/>
          </a:p>
          <a:p>
            <a:r>
              <a:rPr lang="en-US" dirty="0" smtClean="0"/>
              <a:t>Looking to improve relationships with school partners</a:t>
            </a:r>
            <a:r>
              <a:rPr lang="en-US" baseline="0" dirty="0" smtClean="0"/>
              <a:t> through common language and understanding around STEM education. A letter was sent to the local school districts with participants from ACLA and ASSET. The letter did not prompt as much discussion as hoped. The libraries have worked with the schools though for after-school outreach, one of which you will hear about today.</a:t>
            </a: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12</a:t>
            </a:fld>
            <a:endParaRPr lang="en-US"/>
          </a:p>
        </p:txBody>
      </p:sp>
    </p:spTree>
    <p:extLst>
      <p:ext uri="{BB962C8B-B14F-4D97-AF65-F5344CB8AC3E}">
        <p14:creationId xmlns:p14="http://schemas.microsoft.com/office/powerpoint/2010/main" val="73063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[CARRIE]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Northland Public Library, who you will hear from this morning, has created take-home science kits in pencil boxes. These small science kits include an experiment, instructions and inquiry questions for the parents to use with the children. This is an excellent way for those participants to achieve this goal.</a:t>
            </a:r>
          </a:p>
          <a:p>
            <a:endParaRPr lang="en-US" baseline="0" dirty="0" smtClean="0"/>
          </a:p>
          <a:p>
            <a:r>
              <a:rPr lang="en-US" baseline="0" dirty="0" smtClean="0"/>
              <a:t>In addition, another library encouraged the children to take the recycled racers home during the summer and finish it with their parents before returning for the next session. Obviously, that does not work for every library but it is a great way to involve families in the STEM learning process.</a:t>
            </a:r>
          </a:p>
          <a:p>
            <a:endParaRPr lang="en-US" baseline="0" dirty="0" smtClean="0"/>
          </a:p>
          <a:p>
            <a:r>
              <a:rPr lang="en-US" baseline="0" dirty="0" smtClean="0"/>
              <a:t>Finally, many of the participants have said that the parents have told them that the children are talking about the STEM learning at home after attending the program. </a:t>
            </a:r>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13</a:t>
            </a:fld>
            <a:endParaRPr lang="en-US"/>
          </a:p>
        </p:txBody>
      </p:sp>
    </p:spTree>
    <p:extLst>
      <p:ext uri="{BB962C8B-B14F-4D97-AF65-F5344CB8AC3E}">
        <p14:creationId xmlns:p14="http://schemas.microsoft.com/office/powerpoint/2010/main" val="701000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[CARRIE]</a:t>
            </a:r>
          </a:p>
          <a:p>
            <a:endParaRPr lang="en-US" dirty="0" smtClean="0"/>
          </a:p>
          <a:p>
            <a:r>
              <a:rPr lang="en-US" dirty="0" smtClean="0"/>
              <a:t>Another</a:t>
            </a:r>
            <a:r>
              <a:rPr lang="en-US" baseline="0" dirty="0" smtClean="0"/>
              <a:t> aspect of the project is the professional learning community that the participants are creating as they learn, work and eventually train and present together. This doesn’t just happen by luck it must be intentionally BUILT with everyone working together.</a:t>
            </a:r>
          </a:p>
          <a:p>
            <a:endParaRPr lang="en-US" dirty="0" smtClean="0"/>
          </a:p>
          <a:p>
            <a:r>
              <a:rPr lang="en-US" dirty="0" smtClean="0"/>
              <a:t>The</a:t>
            </a:r>
            <a:r>
              <a:rPr lang="en-US" baseline="0" dirty="0" smtClean="0"/>
              <a:t> first piece of the professional learning community for this group was the wiki. It was established prior to the implementation of summer reading programs. There were prompts for participants to answer and talk about what they had learned, questions they had and anything else they wanted to share, such as pictures, suggestions or program templates. It was a wonderful way to interact with the other participants virtually.</a:t>
            </a:r>
            <a:endParaRPr lang="en-US" dirty="0" smtClean="0"/>
          </a:p>
          <a:p>
            <a:endParaRPr lang="en-US" dirty="0" smtClean="0"/>
          </a:p>
          <a:p>
            <a:r>
              <a:rPr lang="en-US" dirty="0" smtClean="0"/>
              <a:t>The </a:t>
            </a:r>
            <a:r>
              <a:rPr lang="en-US" baseline="0" dirty="0" smtClean="0"/>
              <a:t>participants also made connections with other participants to conduct a visit and watch them do a program. The person leading the program told the person watching what they wanted to learn or something they wanted to know. After the person was done, they made there recommendations about what they had seen. Although this was difficult due to scheduling, it was invaluable for the participants to watch a peer do possibly the same program. Many found new ideas to take away and apply at their own libraries.</a:t>
            </a:r>
            <a:endParaRPr lang="en-US" dirty="0" smtClean="0"/>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14</a:t>
            </a:fld>
            <a:endParaRPr lang="en-US"/>
          </a:p>
        </p:txBody>
      </p:sp>
    </p:spTree>
    <p:extLst>
      <p:ext uri="{BB962C8B-B14F-4D97-AF65-F5344CB8AC3E}">
        <p14:creationId xmlns:p14="http://schemas.microsoft.com/office/powerpoint/2010/main" val="1873708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15</a:t>
            </a:fld>
            <a:endParaRPr lang="en-US"/>
          </a:p>
        </p:txBody>
      </p:sp>
    </p:spTree>
    <p:extLst>
      <p:ext uri="{BB962C8B-B14F-4D97-AF65-F5344CB8AC3E}">
        <p14:creationId xmlns:p14="http://schemas.microsoft.com/office/powerpoint/2010/main" val="2905750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[KIM]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
            </a:r>
            <a:br>
              <a:rPr lang="en-US" dirty="0" smtClean="0">
                <a:latin typeface="+mn-lt"/>
              </a:rPr>
            </a:br>
            <a:r>
              <a:rPr lang="en-US" dirty="0" smtClean="0">
                <a:latin typeface="+mn-lt"/>
              </a:rPr>
              <a:t/>
            </a:r>
            <a:br>
              <a:rPr lang="en-US" dirty="0" smtClean="0">
                <a:latin typeface="+mn-lt"/>
              </a:rPr>
            </a:br>
            <a:endParaRPr lang="en-US"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16</a:t>
            </a:fld>
            <a:endParaRPr lang="en-US"/>
          </a:p>
        </p:txBody>
      </p:sp>
    </p:spTree>
    <p:extLst>
      <p:ext uri="{BB962C8B-B14F-4D97-AF65-F5344CB8AC3E}">
        <p14:creationId xmlns:p14="http://schemas.microsoft.com/office/powerpoint/2010/main" val="1201784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[KIM]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Rather than adding something new to my full plate, I decided to apply the training to an existing program I was already doing.  A book club(a fairly traditional library program).  Mind you there wasn't anything wrong with this program.  I had 4-5 kids who came every month.  We had fun.  I'm a graphic novel fan as are many kids.  And we would do comic-making activities, book discussion, snack yadda </a:t>
            </a:r>
            <a:r>
              <a:rPr lang="en-US" dirty="0" err="1" smtClean="0">
                <a:latin typeface="+mn-lt"/>
              </a:rPr>
              <a:t>yadda</a:t>
            </a:r>
            <a:r>
              <a:rPr lang="en-US" dirty="0" smtClean="0">
                <a:latin typeface="+mn-lt"/>
              </a:rPr>
              <a:t> </a:t>
            </a:r>
            <a:r>
              <a:rPr lang="en-US" dirty="0" err="1" smtClean="0">
                <a:latin typeface="+mn-lt"/>
              </a:rPr>
              <a:t>yadda</a:t>
            </a:r>
            <a:r>
              <a:rPr lang="en-US" dirty="0" smtClean="0">
                <a:latin typeface="+mn-lt"/>
              </a:rPr>
              <a:t>.</a:t>
            </a:r>
            <a:br>
              <a:rPr lang="en-US" dirty="0" smtClean="0">
                <a:latin typeface="+mn-lt"/>
              </a:rPr>
            </a:br>
            <a:endParaRPr lang="en-US"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17</a:t>
            </a:fld>
            <a:endParaRPr lang="en-US"/>
          </a:p>
        </p:txBody>
      </p:sp>
    </p:spTree>
    <p:extLst>
      <p:ext uri="{BB962C8B-B14F-4D97-AF65-F5344CB8AC3E}">
        <p14:creationId xmlns:p14="http://schemas.microsoft.com/office/powerpoint/2010/main" val="1329436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[KIM]</a:t>
            </a: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18</a:t>
            </a:fld>
            <a:endParaRPr lang="en-US"/>
          </a:p>
        </p:txBody>
      </p:sp>
    </p:spTree>
    <p:extLst>
      <p:ext uri="{BB962C8B-B14F-4D97-AF65-F5344CB8AC3E}">
        <p14:creationId xmlns:p14="http://schemas.microsoft.com/office/powerpoint/2010/main" val="13709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[KIM]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Witch and animal companion Whammy who is afraid of heights.  So after our discussion and drawing on table we did an egg drop challenge which was perfect inquiry-based activity.  We drew Whammy on our eggs and their task was to protect him from a fall.  Uses math, problem solving, engineering.  </a:t>
            </a:r>
            <a:br>
              <a:rPr lang="en-US" dirty="0" smtClean="0">
                <a:latin typeface="+mn-lt"/>
              </a:rPr>
            </a:br>
            <a:endParaRPr lang="en-US"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19</a:t>
            </a:fld>
            <a:endParaRPr lang="en-US"/>
          </a:p>
        </p:txBody>
      </p:sp>
    </p:spTree>
    <p:extLst>
      <p:ext uri="{BB962C8B-B14F-4D97-AF65-F5344CB8AC3E}">
        <p14:creationId xmlns:p14="http://schemas.microsoft.com/office/powerpoint/2010/main" val="2046662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[COURTNEY]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is a discrepant event?  </a:t>
            </a:r>
          </a:p>
          <a:p>
            <a:r>
              <a:rPr lang="en-US" sz="1200" kern="1200" dirty="0" smtClean="0">
                <a:solidFill>
                  <a:schemeClr val="tx1"/>
                </a:solidFill>
                <a:effectLst/>
                <a:latin typeface="+mn-lt"/>
                <a:ea typeface="+mn-ea"/>
                <a:cs typeface="+mn-cs"/>
              </a:rPr>
              <a:t>It is a “puzzling” happening or surprising/unexpected event that a child can’t quite figure out. The purpose of a discrepant event is to generate “wonderment” or cause the observer to “wonder why” the event occurred as it did. The point is to get the attention of the observer, provoke their thoughts, and initiate inquiry by the observer. A learner will only want to learn when they have a need to figure out “why” an event occurred the way it did. A discrepant event can be done on anything but the goal is to “upset” the learner’s normal way of thinking or challenge their misconceptions. Most children (and many adults) have significant misconceptions about “why” things scientific events happen. Confronting those concepts is the first step in activating their sense of “wonderment” leading to inquiry.</a:t>
            </a: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2</a:t>
            </a:fld>
            <a:endParaRPr lang="en-US"/>
          </a:p>
        </p:txBody>
      </p:sp>
    </p:spTree>
    <p:extLst>
      <p:ext uri="{BB962C8B-B14F-4D97-AF65-F5344CB8AC3E}">
        <p14:creationId xmlns:p14="http://schemas.microsoft.com/office/powerpoint/2010/main" val="96980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[KIM]</a:t>
            </a: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20</a:t>
            </a:fld>
            <a:endParaRPr lang="en-US"/>
          </a:p>
        </p:txBody>
      </p:sp>
    </p:spTree>
    <p:extLst>
      <p:ext uri="{BB962C8B-B14F-4D97-AF65-F5344CB8AC3E}">
        <p14:creationId xmlns:p14="http://schemas.microsoft.com/office/powerpoint/2010/main" val="116542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[KIM]</a:t>
            </a: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21</a:t>
            </a:fld>
            <a:endParaRPr lang="en-US"/>
          </a:p>
        </p:txBody>
      </p:sp>
    </p:spTree>
    <p:extLst>
      <p:ext uri="{BB962C8B-B14F-4D97-AF65-F5344CB8AC3E}">
        <p14:creationId xmlns:p14="http://schemas.microsoft.com/office/powerpoint/2010/main" val="646585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[KIM]</a:t>
            </a: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22</a:t>
            </a:fld>
            <a:endParaRPr lang="en-US"/>
          </a:p>
        </p:txBody>
      </p:sp>
    </p:spTree>
    <p:extLst>
      <p:ext uri="{BB962C8B-B14F-4D97-AF65-F5344CB8AC3E}">
        <p14:creationId xmlns:p14="http://schemas.microsoft.com/office/powerpoint/2010/main" val="3192841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[KIM]</a:t>
            </a: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23</a:t>
            </a:fld>
            <a:endParaRPr lang="en-US"/>
          </a:p>
        </p:txBody>
      </p:sp>
    </p:spTree>
    <p:extLst>
      <p:ext uri="{BB962C8B-B14F-4D97-AF65-F5344CB8AC3E}">
        <p14:creationId xmlns:p14="http://schemas.microsoft.com/office/powerpoint/2010/main" val="4213534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[KIM]</a:t>
            </a: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24</a:t>
            </a:fld>
            <a:endParaRPr lang="en-US"/>
          </a:p>
        </p:txBody>
      </p:sp>
    </p:spTree>
    <p:extLst>
      <p:ext uri="{BB962C8B-B14F-4D97-AF65-F5344CB8AC3E}">
        <p14:creationId xmlns:p14="http://schemas.microsoft.com/office/powerpoint/2010/main" val="191209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[KIM]</a:t>
            </a: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25</a:t>
            </a:fld>
            <a:endParaRPr lang="en-US"/>
          </a:p>
        </p:txBody>
      </p:sp>
    </p:spTree>
    <p:extLst>
      <p:ext uri="{BB962C8B-B14F-4D97-AF65-F5344CB8AC3E}">
        <p14:creationId xmlns:p14="http://schemas.microsoft.com/office/powerpoint/2010/main" val="589952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26</a:t>
            </a:fld>
            <a:endParaRPr lang="en-US"/>
          </a:p>
        </p:txBody>
      </p:sp>
    </p:spTree>
    <p:extLst>
      <p:ext uri="{BB962C8B-B14F-4D97-AF65-F5344CB8AC3E}">
        <p14:creationId xmlns:p14="http://schemas.microsoft.com/office/powerpoint/2010/main" val="3946642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[COURTNEY]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Scaffolding learning from one week to the next is difficult when there are no parents,</a:t>
            </a:r>
            <a:r>
              <a:rPr lang="en-US" sz="1200" kern="1200" baseline="0" dirty="0" smtClean="0">
                <a:solidFill>
                  <a:schemeClr val="tx1"/>
                </a:solidFill>
                <a:effectLst/>
                <a:latin typeface="+mn-lt"/>
                <a:ea typeface="+mn-ea"/>
                <a:cs typeface="+mn-cs"/>
              </a:rPr>
              <a:t> no way to do registrations and there are kids from multiple age levels, abilities and interests.</a:t>
            </a:r>
          </a:p>
          <a:p>
            <a:r>
              <a:rPr lang="en-US" sz="1200" kern="1200" dirty="0" smtClean="0">
                <a:solidFill>
                  <a:schemeClr val="tx1"/>
                </a:solidFill>
                <a:effectLst/>
                <a:latin typeface="+mn-lt"/>
                <a:ea typeface="+mn-ea"/>
                <a:cs typeface="+mn-cs"/>
              </a:rPr>
              <a:t>__</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Challenge:  We are in an urban library and often when we host children’s programs, there are often no parents, no way to do registrations and there are kids from multiple-age levels, abilities, interest and comprehension.  So we have to plan accordingly.  We also may not see the same group of kids in a row, so scaffolding learning from one week to the next is difficult.  Everything needs to be done in the one program time. Discrepant event, concept introduction, all the way through to completed activity and confirming knowledge. I have used lots of these types of building challenges.  Using a variety of materials, wood blocks, Legos, magnetic tiles, straws and connectors, </a:t>
            </a:r>
            <a:r>
              <a:rPr lang="en-US" sz="1200" kern="1200" dirty="0" err="1" smtClean="0">
                <a:solidFill>
                  <a:schemeClr val="tx1"/>
                </a:solidFill>
                <a:effectLst/>
                <a:latin typeface="+mn-lt"/>
                <a:ea typeface="+mn-ea"/>
                <a:cs typeface="+mn-cs"/>
              </a:rPr>
              <a:t>K’Nex</a:t>
            </a:r>
            <a:r>
              <a:rPr lang="en-US" sz="1200" kern="1200" dirty="0" smtClean="0">
                <a:solidFill>
                  <a:schemeClr val="tx1"/>
                </a:solidFill>
                <a:effectLst/>
                <a:latin typeface="+mn-lt"/>
                <a:ea typeface="+mn-ea"/>
                <a:cs typeface="+mn-cs"/>
              </a:rPr>
              <a:t>, or lots of cardboard boxes and tubes.  Kids of all ages can build things and use their own skills and knowledge to meet the criteria.  </a:t>
            </a:r>
          </a:p>
          <a:p>
            <a:pPr lvl="0"/>
            <a:r>
              <a:rPr lang="en-US" sz="1200" kern="1200" dirty="0" smtClean="0">
                <a:solidFill>
                  <a:schemeClr val="tx1"/>
                </a:solidFill>
                <a:effectLst/>
                <a:latin typeface="+mn-lt"/>
                <a:ea typeface="+mn-ea"/>
                <a:cs typeface="+mn-cs"/>
              </a:rPr>
              <a:t>We plan activities that can be done with a wide age-range or adapted for differing abilities </a:t>
            </a:r>
          </a:p>
          <a:p>
            <a:pPr lvl="0"/>
            <a:r>
              <a:rPr lang="en-US" sz="1200" kern="1200" dirty="0" smtClean="0">
                <a:solidFill>
                  <a:schemeClr val="tx1"/>
                </a:solidFill>
                <a:effectLst/>
                <a:latin typeface="+mn-lt"/>
                <a:ea typeface="+mn-ea"/>
                <a:cs typeface="+mn-cs"/>
              </a:rPr>
              <a:t>We plan for the space and materials—if more show up we have to cap attendance or find a way to double-up or share materials</a:t>
            </a:r>
          </a:p>
          <a:p>
            <a:pPr lvl="0"/>
            <a:r>
              <a:rPr lang="en-US" sz="1200" kern="1200" dirty="0" smtClean="0">
                <a:solidFill>
                  <a:schemeClr val="tx1"/>
                </a:solidFill>
                <a:effectLst/>
                <a:latin typeface="+mn-lt"/>
                <a:ea typeface="+mn-ea"/>
                <a:cs typeface="+mn-cs"/>
              </a:rPr>
              <a:t>Other activities in the room—sometimes the activity won’t work for all children.  I have alternate activities in the room on a similar theme.  So for this activity, the theme was STEM Fairy Tales---The Three Little Pigs---I used the Three Little Pigs app on the iPads, Three Little Pigs coloring papers &amp; story sequencing papers, I used multiple versions of the Three Little Pigs story in book form and I even had alternate wooden blocks in a corner.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STEM:  Engineering with Three Little Pigs—Using the Engineering Design Process</a:t>
            </a:r>
          </a:p>
          <a:p>
            <a:r>
              <a:rPr lang="en-US" sz="1200" kern="1200" dirty="0" smtClean="0">
                <a:solidFill>
                  <a:schemeClr val="tx1"/>
                </a:solidFill>
                <a:effectLst/>
                <a:latin typeface="+mn-lt"/>
                <a:ea typeface="+mn-ea"/>
                <a:cs typeface="+mn-cs"/>
              </a:rPr>
              <a:t>Materials: </a:t>
            </a:r>
          </a:p>
          <a:p>
            <a:pPr lvl="0"/>
            <a:r>
              <a:rPr lang="en-US" sz="1200" kern="1200" dirty="0" smtClean="0">
                <a:solidFill>
                  <a:schemeClr val="tx1"/>
                </a:solidFill>
                <a:effectLst/>
                <a:latin typeface="+mn-lt"/>
                <a:ea typeface="+mn-ea"/>
                <a:cs typeface="+mn-cs"/>
              </a:rPr>
              <a:t>12 inch rulers for each group</a:t>
            </a:r>
          </a:p>
          <a:p>
            <a:pPr lvl="0"/>
            <a:r>
              <a:rPr lang="en-US" sz="1200" kern="1200" dirty="0" smtClean="0">
                <a:solidFill>
                  <a:schemeClr val="tx1"/>
                </a:solidFill>
                <a:effectLst/>
                <a:latin typeface="+mn-lt"/>
                <a:ea typeface="+mn-ea"/>
                <a:cs typeface="+mn-cs"/>
              </a:rPr>
              <a:t>Materials trays</a:t>
            </a:r>
          </a:p>
          <a:p>
            <a:pPr lvl="0"/>
            <a:r>
              <a:rPr lang="en-US" sz="1200" kern="1200" dirty="0" smtClean="0">
                <a:solidFill>
                  <a:schemeClr val="tx1"/>
                </a:solidFill>
                <a:effectLst/>
                <a:latin typeface="+mn-lt"/>
                <a:ea typeface="+mn-ea"/>
                <a:cs typeface="+mn-cs"/>
              </a:rPr>
              <a:t>Wood blocks</a:t>
            </a:r>
          </a:p>
          <a:p>
            <a:pPr lvl="0"/>
            <a:r>
              <a:rPr lang="en-US" sz="1200" kern="1200" dirty="0" smtClean="0">
                <a:solidFill>
                  <a:schemeClr val="tx1"/>
                </a:solidFill>
                <a:effectLst/>
                <a:latin typeface="+mn-lt"/>
                <a:ea typeface="+mn-ea"/>
                <a:cs typeface="+mn-cs"/>
              </a:rPr>
              <a:t>Cardboard</a:t>
            </a:r>
          </a:p>
          <a:p>
            <a:pPr lvl="0"/>
            <a:r>
              <a:rPr lang="en-US" sz="1200" kern="1200" dirty="0" smtClean="0">
                <a:solidFill>
                  <a:schemeClr val="tx1"/>
                </a:solidFill>
                <a:effectLst/>
                <a:latin typeface="+mn-lt"/>
                <a:ea typeface="+mn-ea"/>
                <a:cs typeface="+mn-cs"/>
              </a:rPr>
              <a:t>Three sets of cubes for pigs</a:t>
            </a:r>
          </a:p>
          <a:p>
            <a:pPr lvl="0"/>
            <a:r>
              <a:rPr lang="en-US" sz="1200" kern="1200" dirty="0" smtClean="0">
                <a:solidFill>
                  <a:schemeClr val="tx1"/>
                </a:solidFill>
                <a:effectLst/>
                <a:latin typeface="+mn-lt"/>
                <a:ea typeface="+mn-ea"/>
                <a:cs typeface="+mn-cs"/>
              </a:rPr>
              <a:t>Paper</a:t>
            </a:r>
          </a:p>
          <a:p>
            <a:pPr lvl="0"/>
            <a:r>
              <a:rPr lang="en-US" sz="1200" kern="1200" dirty="0" smtClean="0">
                <a:solidFill>
                  <a:schemeClr val="tx1"/>
                </a:solidFill>
                <a:effectLst/>
                <a:latin typeface="+mn-lt"/>
                <a:ea typeface="+mn-ea"/>
                <a:cs typeface="+mn-cs"/>
              </a:rPr>
              <a:t>Pencils or markers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Building Criteria &amp; Constraints</a:t>
            </a:r>
          </a:p>
          <a:p>
            <a:pPr lvl="0"/>
            <a:r>
              <a:rPr lang="en-US" sz="1200" kern="1200" dirty="0" smtClean="0">
                <a:solidFill>
                  <a:schemeClr val="tx1"/>
                </a:solidFill>
                <a:effectLst/>
                <a:latin typeface="+mn-lt"/>
                <a:ea typeface="+mn-ea"/>
                <a:cs typeface="+mn-cs"/>
              </a:rPr>
              <a:t>Build a house for the three pigs</a:t>
            </a:r>
          </a:p>
          <a:p>
            <a:pPr lvl="0"/>
            <a:r>
              <a:rPr lang="en-US" sz="1200" kern="1200" dirty="0" smtClean="0">
                <a:solidFill>
                  <a:schemeClr val="tx1"/>
                </a:solidFill>
                <a:effectLst/>
                <a:latin typeface="+mn-lt"/>
                <a:ea typeface="+mn-ea"/>
                <a:cs typeface="+mn-cs"/>
              </a:rPr>
              <a:t>Use only the materials provided</a:t>
            </a:r>
          </a:p>
          <a:p>
            <a:pPr lvl="0"/>
            <a:r>
              <a:rPr lang="en-US" sz="1200" kern="1200" dirty="0" smtClean="0">
                <a:solidFill>
                  <a:schemeClr val="tx1"/>
                </a:solidFill>
                <a:effectLst/>
                <a:latin typeface="+mn-lt"/>
                <a:ea typeface="+mn-ea"/>
                <a:cs typeface="+mn-cs"/>
              </a:rPr>
              <a:t>All three pigs must fit inside </a:t>
            </a:r>
          </a:p>
          <a:p>
            <a:pPr lvl="0"/>
            <a:r>
              <a:rPr lang="en-US" sz="1200" kern="1200" dirty="0" smtClean="0">
                <a:solidFill>
                  <a:schemeClr val="tx1"/>
                </a:solidFill>
                <a:effectLst/>
                <a:latin typeface="+mn-lt"/>
                <a:ea typeface="+mn-ea"/>
                <a:cs typeface="+mn-cs"/>
              </a:rPr>
              <a:t>There must be a door</a:t>
            </a:r>
          </a:p>
          <a:p>
            <a:pPr lvl="0"/>
            <a:r>
              <a:rPr lang="en-US" sz="1200" kern="1200" dirty="0" smtClean="0">
                <a:solidFill>
                  <a:schemeClr val="tx1"/>
                </a:solidFill>
                <a:effectLst/>
                <a:latin typeface="+mn-lt"/>
                <a:ea typeface="+mn-ea"/>
                <a:cs typeface="+mn-cs"/>
              </a:rPr>
              <a:t>Won’t blow over when Big Bad Wolf blows,</a:t>
            </a:r>
          </a:p>
          <a:p>
            <a:pPr lvl="0"/>
            <a:r>
              <a:rPr lang="en-US" sz="1200" kern="1200" dirty="0" smtClean="0">
                <a:solidFill>
                  <a:schemeClr val="tx1"/>
                </a:solidFill>
                <a:effectLst/>
                <a:latin typeface="+mn-lt"/>
                <a:ea typeface="+mn-ea"/>
                <a:cs typeface="+mn-cs"/>
              </a:rPr>
              <a:t>Under 12 inches high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Engineering Design Process</a:t>
            </a:r>
          </a:p>
          <a:p>
            <a:pPr lvl="0"/>
            <a:r>
              <a:rPr lang="en-US" sz="1200" b="1" kern="1200" dirty="0" smtClean="0">
                <a:solidFill>
                  <a:schemeClr val="tx1"/>
                </a:solidFill>
                <a:effectLst/>
                <a:latin typeface="+mn-lt"/>
                <a:ea typeface="+mn-ea"/>
                <a:cs typeface="+mn-cs"/>
              </a:rPr>
              <a:t>Ask</a:t>
            </a:r>
            <a:r>
              <a:rPr lang="en-US" sz="1200" kern="1200" dirty="0" smtClean="0">
                <a:solidFill>
                  <a:schemeClr val="tx1"/>
                </a:solidFill>
                <a:effectLst/>
                <a:latin typeface="+mn-lt"/>
                <a:ea typeface="+mn-ea"/>
                <a:cs typeface="+mn-cs"/>
              </a:rPr>
              <a:t>—What problem are you trying to solve?  Build a house for the pigs</a:t>
            </a:r>
          </a:p>
          <a:p>
            <a:pPr lvl="0"/>
            <a:r>
              <a:rPr lang="en-US" sz="1200" b="1" kern="1200" dirty="0" smtClean="0">
                <a:solidFill>
                  <a:schemeClr val="tx1"/>
                </a:solidFill>
                <a:effectLst/>
                <a:latin typeface="+mn-lt"/>
                <a:ea typeface="+mn-ea"/>
                <a:cs typeface="+mn-cs"/>
              </a:rPr>
              <a:t>Imagine</a:t>
            </a:r>
            <a:r>
              <a:rPr lang="en-US" sz="1200" kern="1200" dirty="0" smtClean="0">
                <a:solidFill>
                  <a:schemeClr val="tx1"/>
                </a:solidFill>
                <a:effectLst/>
                <a:latin typeface="+mn-lt"/>
                <a:ea typeface="+mn-ea"/>
                <a:cs typeface="+mn-cs"/>
              </a:rPr>
              <a:t>—What are possible ways you could solve the problem of building a house big enough for the pigs and strong enough to withstand a strong gust of Big Bad Wolf wind. </a:t>
            </a:r>
          </a:p>
          <a:p>
            <a:pPr lvl="0"/>
            <a:r>
              <a:rPr lang="en-US" sz="1200" b="1" kern="1200" dirty="0" smtClean="0">
                <a:solidFill>
                  <a:schemeClr val="tx1"/>
                </a:solidFill>
                <a:effectLst/>
                <a:latin typeface="+mn-lt"/>
                <a:ea typeface="+mn-ea"/>
                <a:cs typeface="+mn-cs"/>
              </a:rPr>
              <a:t>Plan</a:t>
            </a:r>
            <a:r>
              <a:rPr lang="en-US" sz="1200" kern="1200" dirty="0" smtClean="0">
                <a:solidFill>
                  <a:schemeClr val="tx1"/>
                </a:solidFill>
                <a:effectLst/>
                <a:latin typeface="+mn-lt"/>
                <a:ea typeface="+mn-ea"/>
                <a:cs typeface="+mn-cs"/>
              </a:rPr>
              <a:t>-- Make a plan—draw a plan for building a house</a:t>
            </a:r>
          </a:p>
          <a:p>
            <a:pPr lvl="0"/>
            <a:r>
              <a:rPr lang="en-US" sz="1200" b="1" kern="1200" dirty="0" smtClean="0">
                <a:solidFill>
                  <a:schemeClr val="tx1"/>
                </a:solidFill>
                <a:effectLst/>
                <a:latin typeface="+mn-lt"/>
                <a:ea typeface="+mn-ea"/>
                <a:cs typeface="+mn-cs"/>
              </a:rPr>
              <a:t>Create</a:t>
            </a:r>
            <a:r>
              <a:rPr lang="en-US" sz="1200" kern="1200" dirty="0" smtClean="0">
                <a:solidFill>
                  <a:schemeClr val="tx1"/>
                </a:solidFill>
                <a:effectLst/>
                <a:latin typeface="+mn-lt"/>
                <a:ea typeface="+mn-ea"/>
                <a:cs typeface="+mn-cs"/>
              </a:rPr>
              <a:t>—Build your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Groups build their houses—7-8 minutes.  Test houses for criteria-2 minutes.  Think about improving designs—1 minute.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27</a:t>
            </a:fld>
            <a:endParaRPr lang="en-US"/>
          </a:p>
        </p:txBody>
      </p:sp>
    </p:spTree>
    <p:extLst>
      <p:ext uri="{BB962C8B-B14F-4D97-AF65-F5344CB8AC3E}">
        <p14:creationId xmlns:p14="http://schemas.microsoft.com/office/powerpoint/2010/main" val="1033762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[COURTNEY]</a:t>
            </a:r>
          </a:p>
          <a:p>
            <a:endParaRPr lang="en-US" dirty="0" smtClean="0"/>
          </a:p>
          <a:p>
            <a:r>
              <a:rPr lang="en-US" dirty="0" smtClean="0"/>
              <a:t>Jamie--- </a:t>
            </a:r>
            <a:r>
              <a:rPr lang="en-US" dirty="0" err="1" smtClean="0"/>
              <a:t>Introducting</a:t>
            </a:r>
            <a:r>
              <a:rPr lang="en-US" baseline="0" dirty="0" smtClean="0"/>
              <a:t> the Engineering Design Process with the </a:t>
            </a:r>
            <a:r>
              <a:rPr lang="en-US" sz="1200" kern="1200" dirty="0" smtClean="0">
                <a:solidFill>
                  <a:schemeClr val="tx1"/>
                </a:solidFill>
                <a:effectLst/>
                <a:latin typeface="+mn-lt"/>
                <a:ea typeface="+mn-ea"/>
                <a:cs typeface="+mn-cs"/>
              </a:rPr>
              <a:t>Tower of Power</a:t>
            </a:r>
          </a:p>
          <a:p>
            <a:endParaRPr lang="en-US" dirty="0" smtClean="0"/>
          </a:p>
          <a:p>
            <a:r>
              <a:rPr lang="en-US" sz="1200" kern="1200" dirty="0" smtClean="0">
                <a:solidFill>
                  <a:schemeClr val="tx1"/>
                </a:solidFill>
                <a:effectLst/>
                <a:latin typeface="+mn-lt"/>
                <a:ea typeface="+mn-ea"/>
                <a:cs typeface="+mn-cs"/>
              </a:rPr>
              <a:t>Tower of Power:</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Materials Brainstorm—100 index cards needed for each group with 12 inch rulers.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These are index cards—made of paper.  How can they be strong enough to build a strong tower with? ---</a:t>
            </a:r>
            <a:r>
              <a:rPr lang="en-US" sz="1200" b="1" kern="1200" dirty="0" smtClean="0">
                <a:solidFill>
                  <a:schemeClr val="tx1"/>
                </a:solidFill>
                <a:effectLst/>
                <a:latin typeface="+mn-lt"/>
                <a:ea typeface="+mn-ea"/>
                <a:cs typeface="+mn-cs"/>
              </a:rPr>
              <a:t>Ask </a:t>
            </a:r>
            <a:r>
              <a:rPr lang="en-US" sz="1200" kern="1200" dirty="0" smtClean="0">
                <a:solidFill>
                  <a:schemeClr val="tx1"/>
                </a:solidFill>
                <a:effectLst/>
                <a:latin typeface="+mn-lt"/>
                <a:ea typeface="+mn-ea"/>
                <a:cs typeface="+mn-cs"/>
              </a:rPr>
              <a:t>what is the problem we are trying to solve?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Build a tower over 12 inches tall that can hold up the pig.</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How would you make a strong structure out of them?  --</a:t>
            </a:r>
            <a:r>
              <a:rPr lang="en-US" sz="1200" b="1" kern="1200" dirty="0" smtClean="0">
                <a:solidFill>
                  <a:schemeClr val="tx1"/>
                </a:solidFill>
                <a:effectLst/>
                <a:latin typeface="+mn-lt"/>
                <a:ea typeface="+mn-ea"/>
                <a:cs typeface="+mn-cs"/>
              </a:rPr>
              <a:t>Imagine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can you do to them to turn them into a strong building material? –1 min. discussion with group. --</a:t>
            </a:r>
            <a:r>
              <a:rPr lang="en-US" sz="1200" b="1" kern="1200" dirty="0" smtClean="0">
                <a:solidFill>
                  <a:schemeClr val="tx1"/>
                </a:solidFill>
                <a:effectLst/>
                <a:latin typeface="+mn-lt"/>
                <a:ea typeface="+mn-ea"/>
                <a:cs typeface="+mn-cs"/>
              </a:rPr>
              <a:t>Make a plan. </a:t>
            </a:r>
            <a:r>
              <a:rPr lang="en-US" sz="1200" kern="1200" dirty="0" smtClean="0">
                <a:solidFill>
                  <a:schemeClr val="tx1"/>
                </a:solidFill>
                <a:effectLst/>
                <a:latin typeface="+mn-lt"/>
                <a:ea typeface="+mn-ea"/>
                <a:cs typeface="+mn-cs"/>
              </a:rPr>
              <a:t>With kids you would want to try and have them draw their plan, we are going to skip that step due to time constraints.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Build a Tower-Criteria &amp; Constraints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Build a tower over 12 inches high—</a:t>
            </a:r>
            <a:r>
              <a:rPr lang="en-US" sz="1200" b="1" kern="1200" dirty="0" smtClean="0">
                <a:solidFill>
                  <a:schemeClr val="tx1"/>
                </a:solidFill>
                <a:effectLst/>
                <a:latin typeface="+mn-lt"/>
                <a:ea typeface="+mn-ea"/>
                <a:cs typeface="+mn-cs"/>
              </a:rPr>
              <a:t>Create—</a:t>
            </a:r>
            <a:r>
              <a:rPr lang="en-US" sz="1200" kern="1200" dirty="0" smtClean="0">
                <a:solidFill>
                  <a:schemeClr val="tx1"/>
                </a:solidFill>
                <a:effectLst/>
                <a:latin typeface="+mn-lt"/>
                <a:ea typeface="+mn-ea"/>
                <a:cs typeface="+mn-cs"/>
              </a:rPr>
              <a:t>5 minutes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Use only the white index cards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12 inches of masking tape</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Must be able to support the pig.</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Test group structures by setting pig on the top of each of them. Did they collapse or hold?  Look at other groups designs.</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Evaluate constructions and consider improvements—</a:t>
            </a:r>
            <a:r>
              <a:rPr lang="en-US" sz="1200" b="1" kern="1200" dirty="0" smtClean="0">
                <a:solidFill>
                  <a:schemeClr val="tx1"/>
                </a:solidFill>
                <a:effectLst/>
                <a:latin typeface="+mn-lt"/>
                <a:ea typeface="+mn-ea"/>
                <a:cs typeface="+mn-cs"/>
              </a:rPr>
              <a:t>Improve.   </a:t>
            </a:r>
            <a:r>
              <a:rPr lang="en-US" sz="1200" kern="1200" dirty="0" smtClean="0">
                <a:solidFill>
                  <a:schemeClr val="tx1"/>
                </a:solidFill>
                <a:effectLst/>
                <a:latin typeface="+mn-lt"/>
                <a:ea typeface="+mn-ea"/>
                <a:cs typeface="+mn-cs"/>
              </a:rPr>
              <a:t>Improving a design or redoing a challenge based on the lessons you learned is perhaps the most important part of the learning process.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don’t have time to do it fully here, but the success of the initial design is not the ultimate end goal.  The goal is that they learned one way not to build a tower or one way that it worked.  We need to embrace the idea that the tower may not work and celebrate the learning that happens.  </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If we get it right the first time, we have nothing to learn because we already know the answer.  Failure and mistakes are the way we learn, the time when we can challenge our knowledge and be open to embracing new information.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Engineering Design Process</a:t>
            </a:r>
            <a:endParaRPr lang="en-US" sz="11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28</a:t>
            </a:fld>
            <a:endParaRPr lang="en-US"/>
          </a:p>
        </p:txBody>
      </p:sp>
    </p:spTree>
    <p:extLst>
      <p:ext uri="{BB962C8B-B14F-4D97-AF65-F5344CB8AC3E}">
        <p14:creationId xmlns:p14="http://schemas.microsoft.com/office/powerpoint/2010/main" val="2170611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29</a:t>
            </a:fld>
            <a:endParaRPr lang="en-US"/>
          </a:p>
        </p:txBody>
      </p:sp>
    </p:spTree>
    <p:extLst>
      <p:ext uri="{BB962C8B-B14F-4D97-AF65-F5344CB8AC3E}">
        <p14:creationId xmlns:p14="http://schemas.microsoft.com/office/powerpoint/2010/main" val="77607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3</a:t>
            </a:fld>
            <a:endParaRPr lang="en-US"/>
          </a:p>
        </p:txBody>
      </p:sp>
    </p:spTree>
    <p:extLst>
      <p:ext uri="{BB962C8B-B14F-4D97-AF65-F5344CB8AC3E}">
        <p14:creationId xmlns:p14="http://schemas.microsoft.com/office/powerpoint/2010/main" val="3939309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30</a:t>
            </a:fld>
            <a:endParaRPr lang="en-US"/>
          </a:p>
        </p:txBody>
      </p:sp>
    </p:spTree>
    <p:extLst>
      <p:ext uri="{BB962C8B-B14F-4D97-AF65-F5344CB8AC3E}">
        <p14:creationId xmlns:p14="http://schemas.microsoft.com/office/powerpoint/2010/main" val="2569480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31</a:t>
            </a:fld>
            <a:endParaRPr lang="en-US"/>
          </a:p>
        </p:txBody>
      </p:sp>
    </p:spTree>
    <p:extLst>
      <p:ext uri="{BB962C8B-B14F-4D97-AF65-F5344CB8AC3E}">
        <p14:creationId xmlns:p14="http://schemas.microsoft.com/office/powerpoint/2010/main" val="1909162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32</a:t>
            </a:fld>
            <a:endParaRPr lang="en-US"/>
          </a:p>
        </p:txBody>
      </p:sp>
    </p:spTree>
    <p:extLst>
      <p:ext uri="{BB962C8B-B14F-4D97-AF65-F5344CB8AC3E}">
        <p14:creationId xmlns:p14="http://schemas.microsoft.com/office/powerpoint/2010/main" val="2383417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33</a:t>
            </a:fld>
            <a:endParaRPr lang="en-US"/>
          </a:p>
        </p:txBody>
      </p:sp>
    </p:spTree>
    <p:extLst>
      <p:ext uri="{BB962C8B-B14F-4D97-AF65-F5344CB8AC3E}">
        <p14:creationId xmlns:p14="http://schemas.microsoft.com/office/powerpoint/2010/main" val="2229466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34</a:t>
            </a:fld>
            <a:endParaRPr lang="en-US"/>
          </a:p>
        </p:txBody>
      </p:sp>
    </p:spTree>
    <p:extLst>
      <p:ext uri="{BB962C8B-B14F-4D97-AF65-F5344CB8AC3E}">
        <p14:creationId xmlns:p14="http://schemas.microsoft.com/office/powerpoint/2010/main" val="2282769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35</a:t>
            </a:fld>
            <a:endParaRPr lang="en-US"/>
          </a:p>
        </p:txBody>
      </p:sp>
    </p:spTree>
    <p:extLst>
      <p:ext uri="{BB962C8B-B14F-4D97-AF65-F5344CB8AC3E}">
        <p14:creationId xmlns:p14="http://schemas.microsoft.com/office/powerpoint/2010/main" val="250531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36</a:t>
            </a:fld>
            <a:endParaRPr lang="en-US"/>
          </a:p>
        </p:txBody>
      </p:sp>
    </p:spTree>
    <p:extLst>
      <p:ext uri="{BB962C8B-B14F-4D97-AF65-F5344CB8AC3E}">
        <p14:creationId xmlns:p14="http://schemas.microsoft.com/office/powerpoint/2010/main" val="3332726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37</a:t>
            </a:fld>
            <a:endParaRPr lang="en-US"/>
          </a:p>
        </p:txBody>
      </p:sp>
    </p:spTree>
    <p:extLst>
      <p:ext uri="{BB962C8B-B14F-4D97-AF65-F5344CB8AC3E}">
        <p14:creationId xmlns:p14="http://schemas.microsoft.com/office/powerpoint/2010/main" val="1481667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38</a:t>
            </a:fld>
            <a:endParaRPr lang="en-US"/>
          </a:p>
        </p:txBody>
      </p:sp>
    </p:spTree>
    <p:extLst>
      <p:ext uri="{BB962C8B-B14F-4D97-AF65-F5344CB8AC3E}">
        <p14:creationId xmlns:p14="http://schemas.microsoft.com/office/powerpoint/2010/main" val="1052551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39</a:t>
            </a:fld>
            <a:endParaRPr lang="en-US"/>
          </a:p>
        </p:txBody>
      </p:sp>
    </p:spTree>
    <p:extLst>
      <p:ext uri="{BB962C8B-B14F-4D97-AF65-F5344CB8AC3E}">
        <p14:creationId xmlns:p14="http://schemas.microsoft.com/office/powerpoint/2010/main" val="116086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4</a:t>
            </a:fld>
            <a:endParaRPr lang="en-US"/>
          </a:p>
        </p:txBody>
      </p:sp>
    </p:spTree>
    <p:extLst>
      <p:ext uri="{BB962C8B-B14F-4D97-AF65-F5344CB8AC3E}">
        <p14:creationId xmlns:p14="http://schemas.microsoft.com/office/powerpoint/2010/main" val="2092565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40</a:t>
            </a:fld>
            <a:endParaRPr lang="en-US"/>
          </a:p>
        </p:txBody>
      </p:sp>
    </p:spTree>
    <p:extLst>
      <p:ext uri="{BB962C8B-B14F-4D97-AF65-F5344CB8AC3E}">
        <p14:creationId xmlns:p14="http://schemas.microsoft.com/office/powerpoint/2010/main" val="2671165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41</a:t>
            </a:fld>
            <a:endParaRPr lang="en-US"/>
          </a:p>
        </p:txBody>
      </p:sp>
    </p:spTree>
    <p:extLst>
      <p:ext uri="{BB962C8B-B14F-4D97-AF65-F5344CB8AC3E}">
        <p14:creationId xmlns:p14="http://schemas.microsoft.com/office/powerpoint/2010/main" val="3191120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42</a:t>
            </a:fld>
            <a:endParaRPr lang="en-US"/>
          </a:p>
        </p:txBody>
      </p:sp>
    </p:spTree>
    <p:extLst>
      <p:ext uri="{BB962C8B-B14F-4D97-AF65-F5344CB8AC3E}">
        <p14:creationId xmlns:p14="http://schemas.microsoft.com/office/powerpoint/2010/main" val="4276589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43</a:t>
            </a:fld>
            <a:endParaRPr lang="en-US"/>
          </a:p>
        </p:txBody>
      </p:sp>
    </p:spTree>
    <p:extLst>
      <p:ext uri="{BB962C8B-B14F-4D97-AF65-F5344CB8AC3E}">
        <p14:creationId xmlns:p14="http://schemas.microsoft.com/office/powerpoint/2010/main" val="19430097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44</a:t>
            </a:fld>
            <a:endParaRPr lang="en-US"/>
          </a:p>
        </p:txBody>
      </p:sp>
    </p:spTree>
    <p:extLst>
      <p:ext uri="{BB962C8B-B14F-4D97-AF65-F5344CB8AC3E}">
        <p14:creationId xmlns:p14="http://schemas.microsoft.com/office/powerpoint/2010/main" val="377857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45</a:t>
            </a:fld>
            <a:endParaRPr lang="en-US"/>
          </a:p>
        </p:txBody>
      </p:sp>
    </p:spTree>
    <p:extLst>
      <p:ext uri="{BB962C8B-B14F-4D97-AF65-F5344CB8AC3E}">
        <p14:creationId xmlns:p14="http://schemas.microsoft.com/office/powerpoint/2010/main" val="32828173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64FE1-812B-4DCA-9561-D3CEC6130DF8}" type="slidenum">
              <a:rPr lang="en-US" smtClean="0"/>
              <a:t>46</a:t>
            </a:fld>
            <a:endParaRPr lang="en-US"/>
          </a:p>
        </p:txBody>
      </p:sp>
    </p:spTree>
    <p:extLst>
      <p:ext uri="{BB962C8B-B14F-4D97-AF65-F5344CB8AC3E}">
        <p14:creationId xmlns:p14="http://schemas.microsoft.com/office/powerpoint/2010/main" val="2311642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p>
          <a:p>
            <a:endParaRPr lang="en-US" dirty="0" smtClean="0"/>
          </a:p>
          <a:p>
            <a:r>
              <a:rPr lang="en-US" dirty="0" smtClean="0"/>
              <a:t>Hello, my name is Carrie Lane and I am the youth services coordinator at the Allegheny County Library Association. Before we hear more from the presenters today about inquiry, I’d like to give you some background about the Librarians as STEM Educators project.</a:t>
            </a:r>
          </a:p>
          <a:p>
            <a:endParaRPr lang="en-US" dirty="0" smtClean="0"/>
          </a:p>
          <a:p>
            <a:r>
              <a:rPr lang="en-US" dirty="0" smtClean="0"/>
              <a:t>According to a study commissioned</a:t>
            </a:r>
            <a:r>
              <a:rPr lang="en-US" baseline="0" dirty="0" smtClean="0"/>
              <a:t> by the Wallace Foundation, one of the most important strategies to improve the quality of out-of-school-time (OST) programs is “aligning after-school programming with school district curricula to ensure that after-school programs reinforce and/or supplement what children learn during the school day.” Libraries offer OST programs to children of all ages, offering an excellent opportunity for reinforcing those STEM skills taught in school. However, to be effective, librarians need an increased understanding of STEM education and inquiry based instruction and literacy skills in order to adapt their current K-5 programming and/or design and implement new STEM educational programs. This research and need amongst Allegheny County libraries encouraged ACLA to seek funding to support education and instruction. In 2014, ACLA received funding from the Institute for Museum &amp; Library Services to support a three-year project.</a:t>
            </a:r>
          </a:p>
          <a:p>
            <a:endParaRPr lang="en-US" baseline="0" dirty="0" smtClean="0"/>
          </a:p>
          <a:p>
            <a:r>
              <a:rPr lang="en-US" baseline="0" dirty="0" smtClean="0"/>
              <a:t>ACLA partnered with ASSET STEM Education, a nationally recognized provider of STEM training for teachers, whose staff is translating their expertise for librarians. More than simply replicating STEM programs developed by others, the project required youth services professionals to learn STEM teaching methodology so they could adapt their programs to be inquiry-based and to reinforce STEM concepts taught in school. Project participants learned from ASSET and experimented with new techniques and approaches and are now sharing their experiences with colleagues, hoping to develop a set of best practices for teaching STEM in public libraries.</a:t>
            </a:r>
            <a:endParaRPr lang="en-US" dirty="0" smtClean="0"/>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5</a:t>
            </a:fld>
            <a:endParaRPr lang="en-US"/>
          </a:p>
        </p:txBody>
      </p:sp>
    </p:spTree>
    <p:extLst>
      <p:ext uri="{BB962C8B-B14F-4D97-AF65-F5344CB8AC3E}">
        <p14:creationId xmlns:p14="http://schemas.microsoft.com/office/powerpoint/2010/main" val="2559189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[CARRIE]</a:t>
            </a: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6</a:t>
            </a:fld>
            <a:endParaRPr lang="en-US"/>
          </a:p>
        </p:txBody>
      </p:sp>
    </p:spTree>
    <p:extLst>
      <p:ext uri="{BB962C8B-B14F-4D97-AF65-F5344CB8AC3E}">
        <p14:creationId xmlns:p14="http://schemas.microsoft.com/office/powerpoint/2010/main" val="1635961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[CARRIE]</a:t>
            </a: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7</a:t>
            </a:fld>
            <a:endParaRPr lang="en-US"/>
          </a:p>
        </p:txBody>
      </p:sp>
    </p:spTree>
    <p:extLst>
      <p:ext uri="{BB962C8B-B14F-4D97-AF65-F5344CB8AC3E}">
        <p14:creationId xmlns:p14="http://schemas.microsoft.com/office/powerpoint/2010/main" val="3021003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[CARRIE]</a:t>
            </a:r>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8</a:t>
            </a:fld>
            <a:endParaRPr lang="en-US"/>
          </a:p>
        </p:txBody>
      </p:sp>
    </p:spTree>
    <p:extLst>
      <p:ext uri="{BB962C8B-B14F-4D97-AF65-F5344CB8AC3E}">
        <p14:creationId xmlns:p14="http://schemas.microsoft.com/office/powerpoint/2010/main" val="1903117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[CARRIE]</a:t>
            </a:r>
          </a:p>
          <a:p>
            <a:endParaRPr lang="en-US" dirty="0" smtClean="0"/>
          </a:p>
          <a:p>
            <a:r>
              <a:rPr lang="en-US" dirty="0" smtClean="0"/>
              <a:t>The main purpose of the project was for</a:t>
            </a:r>
            <a:r>
              <a:rPr lang="en-US" baseline="0" dirty="0" smtClean="0"/>
              <a:t> the participants to learn STEM teaching methodology not just learning STEM activities or receiving ready-to-go STEM programs. This was a new and innovative program where everyone is learning, including ASSET since this was the first time the organization had worked with libraries.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participate in the program, youth services staff and directors attended an information meeting and then applied to be a part of the program since only 30 candidates could be accepted. The 25 participants represent 22 libraries, including branches of the Carnegie Library of Pittsburgh. The group is diverse with various educational backgrounds, including some with an MLIS, some with an education background, some with a science background and some with just a general interest in the topic who saw a need at their library. In addition, as you can imagine, they represent various libraries as well. Some libraries have large staffs with time and money to support extensive STEM programming, some have no children’s staff and the director attends, others have never done STEM programming before.</a:t>
            </a:r>
            <a:endParaRPr lang="en-US" dirty="0" smtClean="0"/>
          </a:p>
          <a:p>
            <a:endParaRPr lang="en-US" dirty="0"/>
          </a:p>
        </p:txBody>
      </p:sp>
      <p:sp>
        <p:nvSpPr>
          <p:cNvPr id="4" name="Slide Number Placeholder 3"/>
          <p:cNvSpPr>
            <a:spLocks noGrp="1"/>
          </p:cNvSpPr>
          <p:nvPr>
            <p:ph type="sldNum" sz="quarter" idx="10"/>
          </p:nvPr>
        </p:nvSpPr>
        <p:spPr/>
        <p:txBody>
          <a:bodyPr/>
          <a:lstStyle/>
          <a:p>
            <a:fld id="{BE664FE1-812B-4DCA-9561-D3CEC6130DF8}" type="slidenum">
              <a:rPr lang="en-US" smtClean="0"/>
              <a:t>9</a:t>
            </a:fld>
            <a:endParaRPr lang="en-US"/>
          </a:p>
        </p:txBody>
      </p:sp>
    </p:spTree>
    <p:extLst>
      <p:ext uri="{BB962C8B-B14F-4D97-AF65-F5344CB8AC3E}">
        <p14:creationId xmlns:p14="http://schemas.microsoft.com/office/powerpoint/2010/main" val="423291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4/11/2017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4/11/2017</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4/11/2017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4/11/2017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4/11/2017</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4/11/2017</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g"/><Relationship Id="rId3" Type="http://schemas.openxmlformats.org/officeDocument/2006/relationships/image" Target="../media/image4.jpg"/><Relationship Id="rId7" Type="http://schemas.openxmlformats.org/officeDocument/2006/relationships/image" Target="../media/image8.jpeg"/><Relationship Id="rId12"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jpe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eg"/><Relationship Id="rId9" Type="http://schemas.openxmlformats.org/officeDocument/2006/relationships/image" Target="../media/image10.jpg"/><Relationship Id="rId1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gif"/><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lanec@eiNetwork.net"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 to Inquiry</a:t>
            </a:r>
            <a:endParaRPr lang="en-US" dirty="0"/>
          </a:p>
        </p:txBody>
      </p:sp>
      <p:sp>
        <p:nvSpPr>
          <p:cNvPr id="3" name="Subtitle 2"/>
          <p:cNvSpPr>
            <a:spLocks noGrp="1"/>
          </p:cNvSpPr>
          <p:nvPr>
            <p:ph type="subTitle" idx="1"/>
          </p:nvPr>
        </p:nvSpPr>
        <p:spPr/>
        <p:txBody>
          <a:bodyPr/>
          <a:lstStyle/>
          <a:p>
            <a:r>
              <a:rPr lang="en-US" dirty="0" smtClean="0"/>
              <a:t>Allegheny County Library Association </a:t>
            </a:r>
          </a:p>
          <a:p>
            <a:r>
              <a:rPr lang="en-US" dirty="0" smtClean="0"/>
              <a:t>Librarians as STEM Educators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757" y="4126464"/>
            <a:ext cx="3276600" cy="1337325"/>
          </a:xfrm>
          <a:prstGeom prst="rect">
            <a:avLst/>
          </a:prstGeom>
        </p:spPr>
      </p:pic>
    </p:spTree>
    <p:extLst>
      <p:ext uri="{BB962C8B-B14F-4D97-AF65-F5344CB8AC3E}">
        <p14:creationId xmlns:p14="http://schemas.microsoft.com/office/powerpoint/2010/main" val="3760467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Librarians as STEM: </a:t>
            </a:r>
            <a:r>
              <a:rPr lang="en-US" dirty="0" smtClean="0"/>
              <a:t>Content</a:t>
            </a:r>
            <a:endParaRPr lang="en-US" dirty="0"/>
          </a:p>
        </p:txBody>
      </p:sp>
      <p:pic>
        <p:nvPicPr>
          <p:cNvPr id="2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62684" y="1134902"/>
            <a:ext cx="3185211" cy="4246948"/>
          </a:xfr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3584" y="1140937"/>
            <a:ext cx="2761706" cy="2071280"/>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6062" y="1140936"/>
            <a:ext cx="3185212" cy="4246949"/>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3584" y="3316606"/>
            <a:ext cx="2761706" cy="207128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5967" y="1134467"/>
            <a:ext cx="2761708" cy="2071281"/>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1077" y="3385335"/>
            <a:ext cx="2771489" cy="2078617"/>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0078" y="1123837"/>
            <a:ext cx="3185211" cy="4246948"/>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4530" y="1134467"/>
            <a:ext cx="3185211" cy="4246948"/>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1481" y="1281301"/>
            <a:ext cx="3156050" cy="4208067"/>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9209" y="1261861"/>
            <a:ext cx="3185211" cy="4246948"/>
          </a:xfrm>
          <a:prstGeom prst="rect">
            <a:avLst/>
          </a:prstGeom>
        </p:spPr>
      </p:pic>
      <p:pic>
        <p:nvPicPr>
          <p:cNvPr id="33" name="Picture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32011" y="1195086"/>
            <a:ext cx="3175575" cy="4234100"/>
          </a:xfrm>
          <a:prstGeom prst="rect">
            <a:avLst/>
          </a:prstGeom>
        </p:spPr>
      </p:pic>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37703" y="1196781"/>
            <a:ext cx="3234021" cy="4312028"/>
          </a:xfrm>
          <a:prstGeom prst="rect">
            <a:avLst/>
          </a:prstGeom>
        </p:spPr>
      </p:pic>
    </p:spTree>
    <p:extLst>
      <p:ext uri="{BB962C8B-B14F-4D97-AF65-F5344CB8AC3E}">
        <p14:creationId xmlns:p14="http://schemas.microsoft.com/office/powerpoint/2010/main" val="42643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xit" presetSubtype="0" fill="hold"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xit" presetSubtype="4" fill="hold" nodeType="withEffect">
                                  <p:stCondLst>
                                    <p:cond delay="0"/>
                                  </p:stCondLst>
                                  <p:childTnLst>
                                    <p:anim calcmode="lin" valueType="num">
                                      <p:cBhvr additive="base">
                                        <p:cTn id="16" dur="500"/>
                                        <p:tgtEl>
                                          <p:spTgt spid="30"/>
                                        </p:tgtEl>
                                        <p:attrNameLst>
                                          <p:attrName>ppt_x</p:attrName>
                                        </p:attrNameLst>
                                      </p:cBhvr>
                                      <p:tavLst>
                                        <p:tav tm="0">
                                          <p:val>
                                            <p:strVal val="ppt_x"/>
                                          </p:val>
                                        </p:tav>
                                        <p:tav tm="100000">
                                          <p:val>
                                            <p:strVal val="ppt_x"/>
                                          </p:val>
                                        </p:tav>
                                      </p:tavLst>
                                    </p:anim>
                                    <p:anim calcmode="lin" valueType="num">
                                      <p:cBhvr additive="base">
                                        <p:cTn id="17" dur="500"/>
                                        <p:tgtEl>
                                          <p:spTgt spid="30"/>
                                        </p:tgtEl>
                                        <p:attrNameLst>
                                          <p:attrName>ppt_y</p:attrName>
                                        </p:attrNameLst>
                                      </p:cBhvr>
                                      <p:tavLst>
                                        <p:tav tm="0">
                                          <p:val>
                                            <p:strVal val="ppt_y"/>
                                          </p:val>
                                        </p:tav>
                                        <p:tav tm="100000">
                                          <p:val>
                                            <p:strVal val="1+ppt_h/2"/>
                                          </p:val>
                                        </p:tav>
                                      </p:tavLst>
                                    </p:anim>
                                    <p:set>
                                      <p:cBhvr>
                                        <p:cTn id="18" dur="1" fill="hold">
                                          <p:stCondLst>
                                            <p:cond delay="499"/>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0"/>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About the Librarians as STEM: </a:t>
            </a:r>
            <a:r>
              <a:rPr lang="en-US" dirty="0" smtClean="0"/>
              <a:t>STEM Learners</a:t>
            </a:r>
            <a:endParaRPr lang="en-US" dirty="0"/>
          </a:p>
        </p:txBody>
      </p:sp>
      <p:sp>
        <p:nvSpPr>
          <p:cNvPr id="7" name="Content Placeholder 1"/>
          <p:cNvSpPr>
            <a:spLocks noGrp="1"/>
          </p:cNvSpPr>
          <p:nvPr>
            <p:ph idx="1"/>
          </p:nvPr>
        </p:nvSpPr>
        <p:spPr/>
        <p:txBody>
          <a:bodyPr/>
          <a:lstStyle/>
          <a:p>
            <a:r>
              <a:rPr lang="en-US" dirty="0"/>
              <a:t>Inquiry </a:t>
            </a:r>
          </a:p>
          <a:p>
            <a:r>
              <a:rPr lang="en-US" dirty="0"/>
              <a:t>Engineering Design Process </a:t>
            </a:r>
          </a:p>
          <a:p>
            <a:r>
              <a:rPr lang="en-US" dirty="0"/>
              <a:t>Science </a:t>
            </a:r>
            <a:r>
              <a:rPr lang="en-US" dirty="0" smtClean="0"/>
              <a:t>Process Skills</a:t>
            </a:r>
            <a:endParaRPr lang="en-US" dirty="0"/>
          </a:p>
          <a:p>
            <a:pPr lvl="1">
              <a:buFont typeface="Wingdings" panose="05000000000000000000" pitchFamily="2" charset="2"/>
              <a:buChar char="Ø"/>
            </a:pPr>
            <a:r>
              <a:rPr lang="en-US" dirty="0"/>
              <a:t>Observing </a:t>
            </a:r>
          </a:p>
          <a:p>
            <a:pPr lvl="1">
              <a:buFont typeface="Wingdings" panose="05000000000000000000" pitchFamily="2" charset="2"/>
              <a:buChar char="Ø"/>
            </a:pPr>
            <a:r>
              <a:rPr lang="en-US" dirty="0"/>
              <a:t>Predicting </a:t>
            </a:r>
          </a:p>
          <a:p>
            <a:pPr lvl="1">
              <a:buFont typeface="Wingdings" panose="05000000000000000000" pitchFamily="2" charset="2"/>
              <a:buChar char="Ø"/>
            </a:pPr>
            <a:r>
              <a:rPr lang="en-US" dirty="0"/>
              <a:t>Planning and </a:t>
            </a:r>
            <a:r>
              <a:rPr lang="en-US" dirty="0" smtClean="0"/>
              <a:t>Investigating </a:t>
            </a:r>
            <a:endParaRPr lang="en-US" dirty="0"/>
          </a:p>
          <a:p>
            <a:pPr lvl="1">
              <a:buFont typeface="Wingdings" panose="05000000000000000000" pitchFamily="2" charset="2"/>
              <a:buChar char="Ø"/>
            </a:pPr>
            <a:r>
              <a:rPr lang="en-US" dirty="0"/>
              <a:t>Communicating </a:t>
            </a:r>
          </a:p>
          <a:p>
            <a:pPr lvl="1">
              <a:buFont typeface="Wingdings" panose="05000000000000000000" pitchFamily="2" charset="2"/>
              <a:buChar char="Ø"/>
            </a:pPr>
            <a:r>
              <a:rPr lang="en-US" dirty="0"/>
              <a:t>Questioning </a:t>
            </a:r>
          </a:p>
          <a:p>
            <a:pPr lvl="1">
              <a:buFont typeface="Wingdings" panose="05000000000000000000" pitchFamily="2" charset="2"/>
              <a:buChar char="Ø"/>
            </a:pPr>
            <a:r>
              <a:rPr lang="en-US" dirty="0"/>
              <a:t>Interpreting </a:t>
            </a:r>
          </a:p>
          <a:p>
            <a:pPr marL="0" indent="0">
              <a:buNone/>
            </a:pPr>
            <a:endParaRPr lang="en-US" dirty="0"/>
          </a:p>
        </p:txBody>
      </p:sp>
    </p:spTree>
    <p:extLst>
      <p:ext uri="{BB962C8B-B14F-4D97-AF65-F5344CB8AC3E}">
        <p14:creationId xmlns:p14="http://schemas.microsoft.com/office/powerpoint/2010/main" val="3181308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Librarians as STEM: </a:t>
            </a:r>
            <a:r>
              <a:rPr lang="en-US" dirty="0" smtClean="0"/>
              <a:t>Goal 2</a:t>
            </a:r>
            <a:endParaRPr lang="en-US" dirty="0"/>
          </a:p>
        </p:txBody>
      </p:sp>
      <p:sp>
        <p:nvSpPr>
          <p:cNvPr id="3" name="Content Placeholder 2"/>
          <p:cNvSpPr>
            <a:spLocks noGrp="1"/>
          </p:cNvSpPr>
          <p:nvPr>
            <p:ph idx="1"/>
          </p:nvPr>
        </p:nvSpPr>
        <p:spPr/>
        <p:txBody>
          <a:bodyPr>
            <a:normAutofit/>
          </a:bodyPr>
          <a:lstStyle/>
          <a:p>
            <a:pPr marL="0" indent="0" algn="ctr">
              <a:buNone/>
            </a:pPr>
            <a:r>
              <a:rPr lang="en-US" sz="2800" i="1" dirty="0"/>
              <a:t>Bridge scholastic STEM teaching and learning informed by state grade-level standards with out of school time programs for children</a:t>
            </a:r>
            <a:r>
              <a:rPr lang="en-US" sz="2800" i="1" dirty="0" smtClean="0"/>
              <a:t>.</a:t>
            </a:r>
            <a:endParaRPr lang="en-US" sz="2800" i="1" dirty="0"/>
          </a:p>
        </p:txBody>
      </p:sp>
    </p:spTree>
    <p:extLst>
      <p:ext uri="{BB962C8B-B14F-4D97-AF65-F5344CB8AC3E}">
        <p14:creationId xmlns:p14="http://schemas.microsoft.com/office/powerpoint/2010/main" val="1279890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Librarians as STEM: Goal </a:t>
            </a:r>
            <a:r>
              <a:rPr lang="en-US" dirty="0" smtClean="0"/>
              <a:t>3</a:t>
            </a:r>
            <a:endParaRPr lang="en-US" dirty="0"/>
          </a:p>
        </p:txBody>
      </p:sp>
      <p:sp>
        <p:nvSpPr>
          <p:cNvPr id="3" name="Content Placeholder 2"/>
          <p:cNvSpPr>
            <a:spLocks noGrp="1"/>
          </p:cNvSpPr>
          <p:nvPr>
            <p:ph idx="1"/>
          </p:nvPr>
        </p:nvSpPr>
        <p:spPr/>
        <p:txBody>
          <a:bodyPr>
            <a:normAutofit/>
          </a:bodyPr>
          <a:lstStyle/>
          <a:p>
            <a:pPr marL="0" indent="0" algn="ctr">
              <a:buNone/>
            </a:pPr>
            <a:r>
              <a:rPr lang="en-US" sz="2800" i="1" dirty="0"/>
              <a:t>Help families to foster “life-long, life-wide, and life-deep” STEM experiences in both libraries and homes, while also involving families in programming</a:t>
            </a:r>
            <a:r>
              <a:rPr lang="en-US" sz="2800" i="1" dirty="0" smtClean="0"/>
              <a:t>.</a:t>
            </a:r>
            <a:endParaRPr lang="en-US" sz="2800" i="1" dirty="0"/>
          </a:p>
        </p:txBody>
      </p:sp>
    </p:spTree>
    <p:extLst>
      <p:ext uri="{BB962C8B-B14F-4D97-AF65-F5344CB8AC3E}">
        <p14:creationId xmlns:p14="http://schemas.microsoft.com/office/powerpoint/2010/main" val="1731415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Librarians as STEM: </a:t>
            </a:r>
            <a:r>
              <a:rPr lang="en-US" dirty="0" smtClean="0"/>
              <a:t>The Professional Learning Community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95925" y="1961093"/>
            <a:ext cx="4097338" cy="2926670"/>
          </a:xfrm>
          <a:prstGeom prst="rect">
            <a:avLst/>
          </a:prstGeom>
        </p:spPr>
      </p:pic>
    </p:spTree>
    <p:extLst>
      <p:ext uri="{BB962C8B-B14F-4D97-AF65-F5344CB8AC3E}">
        <p14:creationId xmlns:p14="http://schemas.microsoft.com/office/powerpoint/2010/main" val="21879396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normAutofit/>
          </a:bodyPr>
          <a:lstStyle/>
          <a:p>
            <a:pPr marL="0" indent="0" algn="ctr">
              <a:buNone/>
            </a:pPr>
            <a:r>
              <a:rPr lang="en-US" sz="8000" i="1" dirty="0" smtClean="0"/>
              <a:t>What do you want to know?</a:t>
            </a:r>
            <a:endParaRPr lang="en-US" sz="8000" i="1" dirty="0"/>
          </a:p>
        </p:txBody>
      </p:sp>
    </p:spTree>
    <p:extLst>
      <p:ext uri="{BB962C8B-B14F-4D97-AF65-F5344CB8AC3E}">
        <p14:creationId xmlns:p14="http://schemas.microsoft.com/office/powerpoint/2010/main" val="4049748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2919" y="944936"/>
            <a:ext cx="2947482" cy="4601183"/>
          </a:xfrm>
        </p:spPr>
        <p:txBody>
          <a:bodyPr/>
          <a:lstStyle/>
          <a:p>
            <a:r>
              <a:rPr lang="en-US" dirty="0"/>
              <a:t>Breakout Session #1: School Age, Part 1</a:t>
            </a:r>
            <a:br>
              <a:rPr lang="en-US" dirty="0"/>
            </a:br>
            <a:r>
              <a:rPr lang="en-US" dirty="0"/>
              <a:t/>
            </a:r>
            <a:br>
              <a:rPr lang="en-US" dirty="0"/>
            </a:br>
            <a:r>
              <a:rPr lang="en-US" dirty="0" smtClean="0"/>
              <a:t>Kim Englert, Northland Public Library</a:t>
            </a:r>
            <a:endParaRPr lang="en-US" dirty="0"/>
          </a:p>
        </p:txBody>
      </p:sp>
      <p:sp>
        <p:nvSpPr>
          <p:cNvPr id="5" name="TextBox 4"/>
          <p:cNvSpPr txBox="1"/>
          <p:nvPr/>
        </p:nvSpPr>
        <p:spPr>
          <a:xfrm>
            <a:off x="3499819" y="13553"/>
            <a:ext cx="8200568" cy="1569660"/>
          </a:xfrm>
          <a:prstGeom prst="rect">
            <a:avLst/>
          </a:prstGeom>
          <a:noFill/>
        </p:spPr>
        <p:txBody>
          <a:bodyPr wrap="square" rtlCol="0">
            <a:spAutoFit/>
          </a:bodyPr>
          <a:lstStyle/>
          <a:p>
            <a:pPr algn="ctr"/>
            <a:r>
              <a:rPr lang="en-US" sz="3200" dirty="0">
                <a:latin typeface="+mj-lt"/>
              </a:rPr>
              <a:t>Now that I understand inquiry, could you please tell me where I can possibly fit it into my schedule?!?</a:t>
            </a:r>
          </a:p>
        </p:txBody>
      </p:sp>
      <p:pic>
        <p:nvPicPr>
          <p:cNvPr id="6" name="Picture 2" descr="http://silsbee.schoolwires.net/cms/lib011/TX01918305/Centricity/Domain/365/Busy%20Libraria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7919" y="2205526"/>
            <a:ext cx="2857500" cy="2724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paces.makerspace.com/wp-content/uploads/2013/04/makerspace_logo-500x11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919" y="1618603"/>
            <a:ext cx="2174261" cy="515611"/>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data:image/jpeg;base64,/9j/4AAQSkZJRgABAQAAAQABAAD/2wCEAAkGBxITEhUQEhMVFhUWFhgaFhcYFx0bGRoZHSAZGB4aGRgaHSkhGiAlGxoaIzEtJSkrLi4vHR8zODMsNygtLisBCgoKDg0OGxAQGismICUtLS0rLS0tLS0rLy0tLS0vLi0tLS0tLS0tLS0tLS0tLS0tLS0tLS0tLS0tLS0tLS0tLf/AABEIAMgAoAMBIgACEQEDEQH/xAAcAAACAgMBAQAAAAAAAAAAAAAABwYIAwQFAQL/xAA/EAACAQMCBAMEBwYFBAMAAAABAgMABBEFIQYSMUEHIlETYXGBFCMyQlKRoQgVYnKCsTOSweHwJGNzsjWT0f/EABkBAAIDAQAAAAAAAAAAAAAAAAIDAAEEBf/EACsRAAICAQQBAgYBBQAAAAAAAAABAhEDBBIhMVETQSIyYXGBkUIUM6Gx8P/aAAwDAQACEQMRAD8AeNFFFQgUUUVCBRXF4o4ptrCMS3L8oJwoAyzEYyFA64zUDuPEy5vZ1t9GhSTyF3eXK46bYOMY+ecjpimQxSlylx5KbSJxxhxH9BhWYW8s/NIqckQy2+dz7tsfEgd65HHPF01lPYokcZiuZRHIzkgp5oxtg46OTv8AhqPRcQvq+m39rMghu7dSXUE9VyQwHbdSpGT29ajuvym84atrnP1lrIoznJ8uYuvUbEN8hTYYVa3ea/fRVjk1PXYIJIYZW5XuGKxDB8zDGRnt1HWtTiziuCwERmDn20nIgQZ39+SMDel74oasrJpGooeeJJg7uNwCfZNg46HCt+VYvHXiG1ltbdYJ0eQTCVeRgxChGGSR9ncr+VVDDbjfvZHIcwqA+KXGc9gbVLZFeSd2HKwJyF5QAMEHJZ1/I1PqQ/F3DjT8QCG3uGWV1Exdhn2TAbco2z0X86rTxi5fF0iSuuDvnxTvrbP7w0uREBAMiE8oP9Q5Tn+emM+v2ywx3DzIkUnLyO55QeYZHX3UrdT4N4gniazmu4ZIWYEsx3wN+y5xnfFHGOne3vNM0FWZo4EDzEjZgAMHl/lVh125/dRyx45NVX1rwVbQ5EYEAg5B3BHQivaimteIWm2knsJrgBweUqqluU7fa5R5etd7SdVhuYxNBIsiHoynIyO1Z3GSVtBWbtFFFCWFFFFQgV4TQzYGaT3FvF93qU7afo5PLGOaWdW5ckHYK/3Vz/m+VHjxubKbobd7dpEjSyMFRASzE4AA7k0oeIfGc88b2ULNAr4meRCA3Tyo2cKSD33ziujxlLe3PDzPKEE3lMwRvuK3mzjYNt5l7bitzSON9K/dQVnj5VgCSQY5WZuXBAXvzHuPXNOhBJW1fNAtnF8VL2NjpmsoBNbRv5wBnZirbg7fdI3x5sUcdONN1K11iE/UXHkn5F2OwOfeWU83T7h9a1fC7hW6uLCa3ucCxuUDxHmBdJM/aUY26Z37jNNKGK1sLWON3VIYVAVpWG2M9z1PXpRSkoPauatfgiV8kbPCk8WsjULYJ7CaMrcqTjf1AA8xOAfzrb4M4ESyiubZ3WaCeVmERTZUPl5SSTznlC5O3SozxH42W8eUs4Wmb8bnkj/LHM36D30v9Z8VNTn5gJRCpPSIYIHpzneijgzTXgpyihuarwZDaWNzHp1pFI8xBaOViVOM4xzH7uSQMgb0s14RuLrlt/3dDYR86+2naTJ22wpZts5OwznbeoHe6pcTf408sn88jMPyJxWkQPdWrHppRXMv+/YDmn7Fzvar6j8649vwtapeNqCoRO68rNzHBGw+znGcAVUoKPQV1bHiO8hx7K6nTHQCVsf5ScfpSf6GS6kX6q8FuyKVttoV7baxe3IjaRbi3kMUoxhGAHKhBPXIA/4ag+leMmoxH60RTjAGGHKdu+V7n4UxuGvF6xuWEcoa2ckAe0IKEn0kHT+oDrSXgy4r4tB7os4HglY6fLaSSTLFLcc7Gb2oVmCnofN2O5J9c1pcH2cbaxcmyuXj0+A+2kCSkRFj2IPlKkq3yXGcVN+IPDLTr0vPycssgJEiE8vMRs3KDytvv76g/G3DEmmaH9HRgxkuA1y65AIIIUAHfGQgx8fWiU4zbp8vivBVDAt/E7Snk9iLpQfxEEIfgxGKmKsCMg5BqFRcFafPpwghiiKvF5JQAW5iNn9oPMd/fW1wbF+77OK0vbmH2icwUlwoKZPLgNg7Das84w/jYav3JZRXxFIrAMpBBGQQcgj1BHWvulFmhrmlpdQSW0hYLIpUlTggH0NV2Os3ekm60iKSHLyAGcbMuQBnm+7sRnOeXfFWYqP8RcHWd4sglhXnkABlAAkHLnlIb1GTT8OVQ4krQMo2a3h9wsljaCIP7UyeeRs5RmI35ATjl/v1r5bw60sye1+iR82c435c5znlzjrXz4d8NT6fbtbzXAmUOTEAuAiem5PXrjoNxvUA8UvFAktZWL4AyJZ1O+ehSM/3P5etXCM55GoP8kbSXJI+PPE+Cx/6a1VZZgMYBHs4vc2Op/hH5ikVruvXN5J7W5laRu2fsr7lXoK5oorqYdPHGuO/IiU2wrLa2zyOsUalnchVUdST0ArFTs8AuGl5JNRcAsWMcOR0UfaYH1J8v9Pvos2X04bioxtm1wX4OQxgS359q5APshtGvuY/fP5CmJZcM2US8kdtCq+ns1/uRk11RXtcWeWc3bZpUUiH654a6Zcg5t1jY/fi8jfpt+lI/j7gGfTX5iTJbscJKBjHorjsf0Pu6VaCtPV9NjuYXt5l5kkUhh/qPQimYdTPG++AZQTKd0Vv69pT2txLauctE5XOMcw7NjJxlSDjPetCu0natGboknCfG95YN9TJzR94XJMZ+A+78qfXC3F1lq8DRMo5iMS28mCceo/EvvH6VWGstrcPG6yxsVdDlWU4IPqDWfNpo5OVww4za7LIaN4d29hKbq3muMIrlYWkzFkg9Vxk/nSfsYJZgNcvIvpkDSOlwuSGjGNmH8IB27D55pq+GPiOt8Po1xhLlRt+GUeq+jDuPnWG88Pbq3llk0u6WKKcgy20i/VnrkKwzgEEjp0PXYYwxnKEmp9jqtcHN8IbtY767sbaZprQIksJO/JnG3Xb7WD7xTeqMcI8D2unvNLAG5pTvk5CL15F2Hlz671J6RmkpStBJcBRRUd494kWws5LjYv9mJT96Q9B/c/KlpOTpFkB8aOPDHnTbZiHYfXuDjlU9IxjfJG56YGOudkfWS5naR2kdizsSWY9ST1JrHXdw4VjjRllK2FFFdfhfh2e+nFtAPMd2Y/ZRe7N7qZKSirYKVnxw5oFxezCC3Tmbqx+6i/iY9h/erQcF6GbKzhtSwZo18zDOCxOSRmveE+GYLCAQQL2HO5Hmc+rH89u1dVrpA6xF1DsCyrnzELgEgdwMj8642o1Dyul0aYQ2maiiiswYUUVhvLlI0aR2CogLMT0AG5NQhW3xoUDVpsHPkjJ9xx0qD11+LdY+mXk91uBI5Kg9kHlX4eUDPvJrkV38UXGCT8GWTthRRRTAT7gmZGV0JVlIKsNiCNwQasn4WccDUYCkm1zEB7UdAwOQJF9xxuOx+IqtNdThrXZbK4S6iPmQ7rnZ17qfiP1xWfUYFkj9Q4SplvKK1NJ1BLiGOeM5SRQw39RnBx3HStuuIaQqvHjlxB7e9FqpPJbAg+hkbBY+/AwPzp96vfCCCWdhkRozkdM8ozjPvqn9xcNI7SOSWdizE9STuTW7Q47k5eBWV8UY6KKK6ogy2ts8jrFGpZ3YKqjqWOwFWh8PODk0639ns0r4Mz46t6D+EZOPnUM8EeCvZp+8p188gxApH2U7vn1bt6D47N2uTq8+57F0aMca5PCarHxlxpLLqjXtvJgQtyQEHI5F747hjk+8EU9fErV/ounXEvcpyL8X8n+tVXAo9DiTuT+xWSVFi+DvFm0ulCXJFtLsMO3kYnuj/6Hp76YasCMjcetUxr6ikZc8jFcjB5SRkehx1pk9Am/hdFLL5Lea1r1taLz3MyRA9OY4J+A6mkN4leJjXwNrbqY7fPmJPnl/mGPKue2+cfKlyFHpXtHh0cYO3ywZZL6CiiitgsKKKKhAoooqEHb4A8RMyy6e5J5AJIsnop2ZQMdjg9e/upx1UzgbWfol9BcEgKHCyE9AjeVj8gc/KrZKa4+sx7clr3NGN2iC+NN77PS5RkgyMiDHfJyR+QNVqp4/tFSkQ2iZ8plkJHqQoAPy5j+dI6tmhjWOxeXsKlfhtwp+8LsRNn2UYDy46lc4C/1Hb86ilWa8JOGvodipcD2s+JJD8R5R8lx880eqy+nDjtlY42yaRoAAAMAbADsPSvqiiuKaRSftD3mLa2hz9uZmx6hFx/dx/wUiqcP7RZ+ssh/BP8A3ipPV2dGqxIz5PmCiiitQsK9UZOAMk7Aep9BXlOHwF4YR/aahKoYo/JDnsQMs/6gD0waXmyLHHcwoxt0RvRPCTUbhBIypACAQJSQxz6qASvzr61rwi1GBS6iOYAEkRk823orAZ+VWRormf12S7HemimDoQSpBBBIIIwQR1BHY15Tp8eOFUCJqUShSG5JgB9rm+y/xB2PrzD03S1dLDlWSG5CZR2sKKKKaCBFW24LvzPY20xxloUzg53Ax1+VVJqy/gxdGTSoc/cLoPgrECsGvj8KY3F2RX9ov/Ds/wCeX/1SklT6/aEsS1pBOOkUxDfBxjP5gD50habov7SKyfMSfw40H6ZfwwsMxqeeT+Vd8fNsD4Zq1ApQ/s96Pyw3F4QMyMsaeoVMlvzZh/lFN+sGsybsleBuNUgooorKGKL9oi0zb2s34JnT5OuenxjFIyrVeIuhG8sJoFHn5edP518wHzxj51VQGutoZ3j2+BGVc2e0UUVtFBVgPALU0exe2254ZWJHflfzBsemeYfKq/12eE+JJrC4FzDjOMMpzyuuxIOP0PakajF6kKQcJUy29FLfQvGSwlT6/nt3AGVYcyk9+Rl6ge8A+6s2o+MGmR8oR5JcnB5EOFH4m5sbD0GT7q5DwZE62s0bkY/HXUUj00wnHPNIqoD/AAkOxx7gOvqRVdaevEXh9cauVvjqEJVlHskSFjGqHfZufJJ77VwZfAy7H2bqA/FXH6DNbtNlx44U3yKnFyYqKKk/EnAV/ZL7SaHMeftoeZR7zjcfOoxW6M4yVpimmgqx/gZ/8Un/AJZf/Y1XCrQ+E1uE0q12I5kLHPqxJrJr38C+4zF2ZPFDTDcaZcoMZVOcZ9U8/wDpVWs1c6RAQQRkEYI9RVR+KdFNndzWpziNyFJGOZDup9+36g0vQT7iXlXuWO8KrYJpVqAuOaPmPvLEkn51LKhnhFqazaXb4O8YMbeuVPu9Rg/A1M6wZb3u/I1dBRRRQFhVffGXghreY30CfUSEmQKNo5Cdyfc2fzzVgqxzRK6lWAZSCCCMgg9iO9Nw5XjlaBlG0Uzopw8d+DrKWn07zKdzbnYj/wAbHqPcfz7BR3Vu8btHIpR1OGVhhgfeDXZxZo5FcWZ5RaMVFFFNBCiiioQdH7Pmtufb2LHKKBLH/Dk8rj4E8p+PN606KS37PGlH/qbw9PLCny877fNP1p01xNVXqujTD5T5dQQQRkHYiq1+MPDUdlffUqFimTnVR0BBwwHoM4Pzqyxqt/jdqyz6kUU5EEax/wBWSzD9aZor9TgrJ0QGKJnIRAWZiAoG5JOwAHxq4Oi2CwQRQKABHGq7dNhg/rVc/B/Q/pOoxkjyQD2rYONwRy/HzVZmj187ko+CsS4sKT3j3wyzpHqMa59mCk2BvyHHK3wByD/MPSnDWC+tEmjeGVQyOpVlPQg1kxZHjmpIZJWqK1eF/Gn7uuD7TJgm5RLj7pGcOBjfGTnpt8KstZ3SSoskbK6MMqynII+NVU434Yk0+6a3bJTrE5GOdP8A9HQ/71vcEcf3WnHlTEkJOTCxIGT1KnflP6e6uhn06yr1ICYz28MtHRUW4S48sr8ARSBZcbxOQHHwHRvlUprmSi4umPTsKKKKoh5iudrWg210vLcQpIBnHMoJGfQ9RXSoq066IKrW/BG0kINtNJb+oYe1U/IsGB/qx7qjF54HXin6u4hcepDIfmN/70/KKfHVZV7guEWV0n8GNTBwpgYevtCP7rUV1Lha4huksTyPO5ACxNz4J2wxA2xjJ9BT58UOPU0+L2UZBupF8i9Qg6c7/rgd8VzPCLgZrdTf3YJuZhlQ+S0YOSSxO/O2d87jp61qhqcihvn+PqA4K6ROeFtFWztYrVTn2aAE+rdWPzOa61FcXiniW3sYTNO+OvKo+05HZR37fDNc/mT+rG9Gpx/xSmn2jzHBkPlhQndnP+g6mqrSyFiXYlmJJZjuSTuST3JO9dri/iebULg3E222EQE8qL6D3+p71IPCXgw31z7aQf8ATwMC+Rs79RH1+BPXbA711cONafG5S7ESe90hqeDXC/0Sy9q4+tueWRttwmPIue+xJ/qNMCvAK9rlTm5ycmOSpBRRRQlkc464Si1G3ML4Ei5MUmN0b++DgZHfb0qsOt6RNazNb3Ccki9R1BHZge4Parg1G+NODbbUYuSUcrqD7OUDzpn+491atNqfSdPoCcLKqKcEEbEbg+h9RU44b8VNQtRyM4uEAAAmySMejjc/PNcTi3hO50+T2c6+U/YkXPI/wPY+471wa6rjjyryItxLCaF40WMoxcK9u+QMHMifHnUDA+IFT7StYt7lS9vMkqg4JRs4Pv8ASqe19RSsp5lJVh0Kkg+vUb1knoYv5XQayv3LnUVVrS/EfVICCLp3AGOWQBx887/rUr03xxukXE9tFKc/aVzHt6Y5WFZpaLIuuQ1kQ+qiviBxnFpsHtGw0rgiGP8AERjJPooyMmopa+N9m0ZLwTJIFJC7MpbsA43+ZUVHOFlhv7h9Z1a4hVFbEMLOu2Dtlc55V7bbnJ2oY4HF3kXH+y9yfR2fDbgWWeU6vqXmkkPPHGw656O47bYCj0pvClhxD4z2cI5bVGuH9fsR9vvEEn5Dt2pV8UeId/egpJIEjOfq4/KCM5wx6timehlzO3wityiN7jXxXtbTmit8TzjbAP1an+Jh1+A3pC67rc95KZ7iQu56fhUfhReij4VzxUv4H8P7nUTzr9VADhpmGc+5F25z+lbYYseCNv8AYtycnRocFcKTajcewj8qrgyyYyEU5xt3JwcCrQaDo0NpClvAvKiDb1J7knuT3rHw7oEFlCtvboFUdT3Y/iY9zXUrm6jUPK/oNjHaFFFFZwwoooqEMc8wRWdiAqgkk9ABuT+VKDQ9VudZ1YXEEkkNpaEdG+3knYjpl8dwSF9+MbHjxxDLHHFZIGSObPtZSp5SARhAe/ckDfAHrUq4XksNP01HSZDAoHPMOjOxAJOPeenYfCtEY7Ybq5fCBbt0SfULCKeNopkWRG2ZWGQflSa4t8FnBMmnuCuD9TIfMP5ZPvA+/p6ns0+IeJoLaze+JEkYUFOVhhydlAb3ml7p2syaXpTai0s9y106GGO4P2Ac7Egn7uScYBwMAVMMskeYsqST7ExqmmTW7mK4jeJx2cYz8D0b5VqVb2CFLq3ja4gTLIrGNwH5CRuNx1GcZ2qIar4P6ZKQUWSA/wDabY/JgRWyGuX80LeLwVxopwX/AIFy831F4hT/ALkZDD5qcHv2Fc9/BC+ztPbkevmH6Yp61WJ+4PpyFfXmKacXgffE+ae3UevmP6YrqaX4FnObm78v4Yk3P9Tnb/Kaj1WJe5FjkJmuroPDl1eNyW0LSerdEHxc7f61YPRPCvTbfB9kZmBzzSnm/QAL+lTOCBEUIiqqjoFAAHwA2rNPXr+CDWLyKzgvwcihImvmEzjcRKPq1/mJ3c/kPjTVijCgKoAA2AAwAPQAdK4HHfEq6fZvdFeZhhUXoC52GSO3eoEnEN/ZvHdarfJGrZf6HGoMpBB5V6bDPqfnWV+pm+JsZxEb9FRjT7+PU7RLiE8odXGCfMrFWTBK9wSDt6V2dIsTChQuz+YnmY5Y59f9qQ1XZZvUUUVRYUUUVCGpqmmxXEbQzIHjYYZT0/2NKLUvBV/pCJDcH6Gz80iMTzJgY8ozhyRkBtiM96dFFMhllD5WU0mJriy1XUNRttEt1C2tphpwvQAYBXboQp5QfVyax+J1s+o6na6TAVUQxli2chOblySo/CqjA/i7U4VsoxI0wRRIwAZwBzEDcAnvSo1jgLU7e8k1a0nSeYyFvZlOTKNsV3YggAKOu+M0/FkV+KXH3BaNHiPTdQ0L2d7FfS3MTSBZo5c7nc5yWbGcEZGCDjr2m3GfiHHYQ2lx7Eyrc+YDnCMqcqsWwQeYjmAxsN+oqIa1YavrTxW9xa/Q7ZGDSHmDEnoSO5OCcDGPfW1xbbJNrumWS7JbRh8DtynnUD/60/WraUmt/L5uifYl/DPHcF1bzXbo9vFC/KzTco7Bs7HbYj8+9adj4r6VJIYxOVxk8zoVU4yTgn/hqOftASHkso2dlheV/a4yRgcmCR3IBYgV3ePOH9OXSpmWGBUSImJlVRhtuXlYbknb1zS1CFJu+f8ABds77cYWn0JtRV2eBc5ZVJOx5Tt161COI+MLPVbG+giFxiCFZWYALzYIIUZJPUb5HY1o8PRFuFJgoyeWc/lISalfh7ZLNokURUfWQMhwMZzzDc/OrcIwt+HRLbPleMUh0OPUEU7QoqIzc559owGYAZ36nApY6nct7AX1zrbi6ZeeOCHJC53CtysAvbO23fNSXw40z6fotxpsjcrxTMozvyNs6nY7gNkfI1pcLabqWnBoV0WKebJ5bnnXp2zkb79N17U2KjByS7v6dfkF2dTTbW91vSGt7hTFMjo0csiELKo3DEYz0yCQMdD3qKSPptq01rHDNqOoMXjMjL5Q+6sVXLEkEnsScbkdabnh5oV3bxSSXs7yzzvzspYssY3PKgJwNyc4wOg7VKVhUEsFAJ6kAZPxPelettbXt9AtpFfC3QJbLT44Jv8AEJZ2H4Sxzyn1IqXUUUiUnJtsIKKKKEgUUUVCBRRRUIFFFFQgVoNo1uZxdmJfbheUSY83L6ZooqWQ1+J+HYL6A29wpKkggg4KsOjA9jUGbwXtygja8vGRfsoXUqp9VXlwPlRRRxyziqTKaTJhpXCkUFidOV3MZR05jjnw+cnYYzv6VtcL6EllbJaRs7LHnDOctuc9hiiihcm+yUZNI0G2tmka3hSMytzSFRux3O/zY/ma6VFFU3ZYUUUVCBRRRUIFFFFQh//Z"/>
          <p:cNvSpPr>
            <a:spLocks noChangeAspect="1" noChangeArrowheads="1"/>
          </p:cNvSpPr>
          <p:nvPr/>
        </p:nvSpPr>
        <p:spPr bwMode="auto">
          <a:xfrm>
            <a:off x="155575" y="-1868556"/>
            <a:ext cx="190500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http://cityofmissionviejo.org/uploadedImages/Departments/Library_New/Library_Services/For_Kids_and_Parents/family-place-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3614" y="1906035"/>
            <a:ext cx="1188174" cy="14852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ttp://cdn.patch.com/users/22828104/stock/T800x600/2015105613ddcf1177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9819" y="3583065"/>
            <a:ext cx="2279071" cy="17093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http://67.media.tumblr.com/971dafb7d4ba42831c61e0856d8c6901/tumblr_nfe5hnANLp1ta4uato1_128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8231" y="5057090"/>
            <a:ext cx="2671872" cy="989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http://www.glenlolacollegiate.net/wp-content/uploads/2013/11/STEM-Club-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11143" y="1070826"/>
            <a:ext cx="1798002" cy="10987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http://www.aflibrary.org/wp-content/uploads/2016/04/dia-logo-300x30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1199" y="1141235"/>
            <a:ext cx="1399571" cy="13995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http://40.media.tumblr.com/def581902ffc8a91d3c91af9bebac8e3/tumblr_o6077cjTAy1s0uwbxo1_5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7105" y="2046268"/>
            <a:ext cx="1447951" cy="14479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http://www.ala.org/news/sites/ala.org.news/files/news/pressreleaseimages/ECRR4FB.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6333" b="24493"/>
          <a:stretch/>
        </p:blipFill>
        <p:spPr bwMode="auto">
          <a:xfrm>
            <a:off x="9245419" y="3593978"/>
            <a:ext cx="2496064" cy="12274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descr="http://www.cslpreads.org/wp-content/uploads/2014/10/mark_read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26842" y="5024109"/>
            <a:ext cx="2873545" cy="10961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descr="http://www.scld.org/wp-content/uploads/2015/09/Post_TweenClub.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10144" y="2540806"/>
            <a:ext cx="1179059" cy="939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1471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a:t>
            </a:r>
            <a:r>
              <a:rPr lang="en-US" dirty="0"/>
              <a:t>Age, Part </a:t>
            </a:r>
            <a:r>
              <a:rPr lang="en-US" dirty="0" smtClean="0"/>
              <a:t>1: Crazy for Comics</a:t>
            </a:r>
            <a:endParaRPr lang="en-US" dirty="0"/>
          </a:p>
        </p:txBody>
      </p:sp>
      <p:sp>
        <p:nvSpPr>
          <p:cNvPr id="11" name="Explosion 2 10"/>
          <p:cNvSpPr/>
          <p:nvPr/>
        </p:nvSpPr>
        <p:spPr>
          <a:xfrm rot="1271151">
            <a:off x="3909165" y="-20371"/>
            <a:ext cx="7703321" cy="5106742"/>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3009634" y="1009817"/>
            <a:ext cx="8633636" cy="38736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sz="6700" dirty="0" smtClean="0">
                <a:latin typeface="Berlin Sans FB Demi" panose="020E0802020502020306" pitchFamily="34" charset="0"/>
                <a:cs typeface="SF Slapstick Comic Shaded"/>
              </a:rPr>
              <a:t>Crazy </a:t>
            </a:r>
            <a:br>
              <a:rPr lang="en-US" sz="6700" dirty="0" smtClean="0">
                <a:latin typeface="Berlin Sans FB Demi" panose="020E0802020502020306" pitchFamily="34" charset="0"/>
                <a:cs typeface="SF Slapstick Comic Shaded"/>
              </a:rPr>
            </a:br>
            <a:r>
              <a:rPr lang="en-US" sz="6700" dirty="0" smtClean="0">
                <a:latin typeface="Berlin Sans FB Demi" panose="020E0802020502020306" pitchFamily="34" charset="0"/>
                <a:cs typeface="SF Slapstick Comic Shaded"/>
              </a:rPr>
              <a:t>for </a:t>
            </a:r>
            <a:br>
              <a:rPr lang="en-US" sz="6700" dirty="0" smtClean="0">
                <a:latin typeface="Berlin Sans FB Demi" panose="020E0802020502020306" pitchFamily="34" charset="0"/>
                <a:cs typeface="SF Slapstick Comic Shaded"/>
              </a:rPr>
            </a:br>
            <a:r>
              <a:rPr lang="en-US" sz="6700" dirty="0" smtClean="0">
                <a:latin typeface="Berlin Sans FB Demi" panose="020E0802020502020306" pitchFamily="34" charset="0"/>
                <a:cs typeface="Comix Loud"/>
              </a:rPr>
              <a:t>COMICS</a:t>
            </a:r>
            <a:r>
              <a:rPr lang="en-US" sz="7200" dirty="0" smtClean="0">
                <a:latin typeface="SF Slapstick Comic Shaded" panose="00000400000000000000" pitchFamily="2" charset="0"/>
              </a:rPr>
              <a:t/>
            </a:r>
            <a:br>
              <a:rPr lang="en-US" sz="7200" dirty="0" smtClean="0">
                <a:latin typeface="SF Slapstick Comic Shaded" panose="00000400000000000000" pitchFamily="2" charset="0"/>
              </a:rPr>
            </a:br>
            <a:endParaRPr lang="en-US" sz="7200" dirty="0">
              <a:latin typeface="SF Slapstick Comic Shaded" panose="00000400000000000000" pitchFamily="2" charset="0"/>
            </a:endParaRPr>
          </a:p>
        </p:txBody>
      </p:sp>
      <p:pic>
        <p:nvPicPr>
          <p:cNvPr id="13" name="Picture 2" descr="SuperLibraria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032" y="4350636"/>
            <a:ext cx="1622890" cy="2298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89582">
            <a:off x="6115676" y="4615206"/>
            <a:ext cx="1077879" cy="17104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40214">
            <a:off x="7777846" y="4826140"/>
            <a:ext cx="1172501" cy="1726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6" name="Picture 5" descr="51hPMGW4bn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04584">
            <a:off x="9422266" y="4681147"/>
            <a:ext cx="1264968" cy="16439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023580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Age, Part 1: Crazy for Comics</a:t>
            </a:r>
          </a:p>
        </p:txBody>
      </p:sp>
      <p:sp>
        <p:nvSpPr>
          <p:cNvPr id="3" name="Content Placeholder 2"/>
          <p:cNvSpPr>
            <a:spLocks noGrp="1"/>
          </p:cNvSpPr>
          <p:nvPr>
            <p:ph idx="1"/>
          </p:nvPr>
        </p:nvSpPr>
        <p:spPr>
          <a:xfrm>
            <a:off x="3831168" y="1873758"/>
            <a:ext cx="7315200" cy="5120640"/>
          </a:xfrm>
        </p:spPr>
        <p:txBody>
          <a:bodyPr/>
          <a:lstStyle/>
          <a:p>
            <a:pPr>
              <a:spcAft>
                <a:spcPts val="600"/>
              </a:spcAft>
              <a:buFont typeface="Wingdings" charset="2"/>
              <a:buChar char="ü"/>
            </a:pPr>
            <a:r>
              <a:rPr lang="en-US" dirty="0"/>
              <a:t> Monthly evening graphic novel book club for 3-5th graders</a:t>
            </a:r>
          </a:p>
          <a:p>
            <a:pPr>
              <a:spcAft>
                <a:spcPts val="600"/>
              </a:spcAft>
              <a:buFont typeface="Wingdings" charset="2"/>
              <a:buChar char="ü"/>
            </a:pPr>
            <a:r>
              <a:rPr lang="en-US" dirty="0"/>
              <a:t>Venue for artistic expression, creativity and authorship</a:t>
            </a:r>
          </a:p>
          <a:p>
            <a:pPr>
              <a:spcAft>
                <a:spcPts val="1200"/>
              </a:spcAft>
              <a:buFont typeface="Wingdings" charset="2"/>
              <a:buChar char="ü"/>
            </a:pPr>
            <a:r>
              <a:rPr lang="en-US" dirty="0"/>
              <a:t>Doodle on the table</a:t>
            </a:r>
          </a:p>
          <a:p>
            <a:pPr>
              <a:spcAft>
                <a:spcPts val="1200"/>
              </a:spcAft>
              <a:buFont typeface="Wingdings" charset="2"/>
              <a:buChar char="ü"/>
            </a:pPr>
            <a:r>
              <a:rPr lang="en-US" dirty="0"/>
              <a:t>Discuss the story, the art, and the comic-making process</a:t>
            </a:r>
          </a:p>
          <a:p>
            <a:pPr>
              <a:spcAft>
                <a:spcPts val="1200"/>
              </a:spcAft>
              <a:buFont typeface="Wingdings" charset="2"/>
              <a:buChar char="ü"/>
            </a:pPr>
            <a:r>
              <a:rPr lang="en-US" dirty="0"/>
              <a:t>Draw, make comics, or engage in other creative activities</a:t>
            </a:r>
          </a:p>
          <a:p>
            <a:pPr>
              <a:spcAft>
                <a:spcPts val="1200"/>
              </a:spcAft>
              <a:buFont typeface="Wingdings" charset="2"/>
              <a:buChar char="ü"/>
            </a:pPr>
            <a:r>
              <a:rPr lang="en-US" dirty="0"/>
              <a:t>Won a Best Practices</a:t>
            </a:r>
          </a:p>
          <a:p>
            <a:pPr>
              <a:spcAft>
                <a:spcPts val="1200"/>
              </a:spcAft>
              <a:buFont typeface="Wingdings" charset="2"/>
              <a:buChar char="ü"/>
            </a:pPr>
            <a:r>
              <a:rPr lang="en-US" dirty="0"/>
              <a:t>Devoted group of </a:t>
            </a:r>
            <a:r>
              <a:rPr lang="en-US" dirty="0" smtClean="0"/>
              <a:t>kids</a:t>
            </a:r>
          </a:p>
          <a:p>
            <a:pPr>
              <a:spcAft>
                <a:spcPts val="1200"/>
              </a:spcAft>
              <a:buFont typeface="Wingdings" charset="2"/>
              <a:buChar char="ü"/>
            </a:pPr>
            <a:r>
              <a:rPr lang="en-US" dirty="0" smtClean="0"/>
              <a:t>Crazy for Comics has a waiting list each month now</a:t>
            </a:r>
            <a:endParaRPr lang="en-US" dirty="0"/>
          </a:p>
          <a:p>
            <a:pPr>
              <a:spcAft>
                <a:spcPts val="1200"/>
              </a:spcAft>
              <a:buFont typeface="Wingdings" charset="2"/>
              <a:buChar char="ü"/>
            </a:pPr>
            <a:endParaRPr lang="en-US" dirty="0"/>
          </a:p>
          <a:p>
            <a:pPr>
              <a:spcAft>
                <a:spcPts val="600"/>
              </a:spcAft>
              <a:buFont typeface="Wingdings" charset="2"/>
              <a:buChar char="ü"/>
            </a:pPr>
            <a:endParaRPr lang="en-US" dirty="0"/>
          </a:p>
          <a:p>
            <a:endParaRPr lang="en-US" dirty="0"/>
          </a:p>
          <a:p>
            <a:endParaRPr lang="en-US" dirty="0"/>
          </a:p>
        </p:txBody>
      </p:sp>
    </p:spTree>
    <p:extLst>
      <p:ext uri="{BB962C8B-B14F-4D97-AF65-F5344CB8AC3E}">
        <p14:creationId xmlns:p14="http://schemas.microsoft.com/office/powerpoint/2010/main" val="39654409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Age, Part 1: Crazy for Comics</a:t>
            </a:r>
          </a:p>
        </p:txBody>
      </p:sp>
      <p:sp>
        <p:nvSpPr>
          <p:cNvPr id="4" name="Text Placeholder 3"/>
          <p:cNvSpPr>
            <a:spLocks noGrp="1"/>
          </p:cNvSpPr>
          <p:nvPr>
            <p:ph type="body" idx="1"/>
          </p:nvPr>
        </p:nvSpPr>
        <p:spPr/>
        <p:txBody>
          <a:bodyPr/>
          <a:lstStyle/>
          <a:p>
            <a:r>
              <a:rPr lang="en-US" dirty="0" smtClean="0"/>
              <a:t>Egg Drop Challenge</a:t>
            </a:r>
            <a:endParaRPr lang="en-US" dirty="0"/>
          </a:p>
        </p:txBody>
      </p:sp>
      <p:sp>
        <p:nvSpPr>
          <p:cNvPr id="5" name="Content Placeholder 4"/>
          <p:cNvSpPr>
            <a:spLocks noGrp="1"/>
          </p:cNvSpPr>
          <p:nvPr>
            <p:ph sz="half" idx="2"/>
          </p:nvPr>
        </p:nvSpPr>
        <p:spPr/>
        <p:txBody>
          <a:bodyPr/>
          <a:lstStyle/>
          <a:p>
            <a:pPr marL="571500" indent="-571500">
              <a:buFont typeface="Arial" panose="020B0604020202020204" pitchFamily="34" charset="0"/>
              <a:buChar char="•"/>
            </a:pPr>
            <a:r>
              <a:rPr lang="en-US" dirty="0"/>
              <a:t>Shopping list and a budget</a:t>
            </a:r>
          </a:p>
          <a:p>
            <a:pPr marL="571500" indent="-571500">
              <a:buFont typeface="Arial" panose="020B0604020202020204" pitchFamily="34" charset="0"/>
              <a:buChar char="•"/>
            </a:pPr>
            <a:r>
              <a:rPr lang="en-US" dirty="0"/>
              <a:t>Materials like cotton, paper, pipe cleaners, rubber bands, plastic bags, etc.</a:t>
            </a:r>
          </a:p>
          <a:p>
            <a:pPr marL="571500" indent="-571500">
              <a:buFont typeface="Arial" panose="020B0604020202020204" pitchFamily="34" charset="0"/>
              <a:buChar char="•"/>
            </a:pPr>
            <a:r>
              <a:rPr lang="en-US" dirty="0"/>
              <a:t>Come up with a design</a:t>
            </a:r>
          </a:p>
          <a:p>
            <a:pPr marL="571500" indent="-571500">
              <a:buFont typeface="Arial" panose="020B0604020202020204" pitchFamily="34" charset="0"/>
              <a:buChar char="•"/>
            </a:pPr>
            <a:r>
              <a:rPr lang="en-US" dirty="0"/>
              <a:t>Test it by dropping in a stairwell.</a:t>
            </a:r>
          </a:p>
          <a:p>
            <a:pPr marL="571500" indent="-571500">
              <a:buFont typeface="Arial" panose="020B0604020202020204" pitchFamily="34" charset="0"/>
              <a:buChar char="•"/>
            </a:pPr>
            <a:r>
              <a:rPr lang="en-US" dirty="0"/>
              <a:t>Improve it</a:t>
            </a:r>
            <a:r>
              <a:rPr lang="en-US" dirty="0" smtClean="0"/>
              <a:t>!</a:t>
            </a:r>
            <a:endParaRPr lang="en-US" dirty="0"/>
          </a:p>
        </p:txBody>
      </p:sp>
      <p:pic>
        <p:nvPicPr>
          <p:cNvPr id="8" name="Picture 4" descr="http://100scopenotes.com/files/2013/08/Salem-Hyde-362x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143" y="1625600"/>
            <a:ext cx="2867282" cy="3964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871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Discrepant Event</a:t>
            </a:r>
            <a:endParaRPr lang="en-US" dirty="0"/>
          </a:p>
        </p:txBody>
      </p:sp>
      <p:sp>
        <p:nvSpPr>
          <p:cNvPr id="8" name="Content Placeholder 2"/>
          <p:cNvSpPr txBox="1">
            <a:spLocks/>
          </p:cNvSpPr>
          <p:nvPr/>
        </p:nvSpPr>
        <p:spPr>
          <a:xfrm>
            <a:off x="4012143" y="1045083"/>
            <a:ext cx="7315200" cy="2037034"/>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571500" indent="-571500">
              <a:buFont typeface="Arial" panose="020B0604020202020204" pitchFamily="34" charset="0"/>
              <a:buChar char="•"/>
            </a:pPr>
            <a:r>
              <a:rPr lang="en-US" dirty="0"/>
              <a:t>What do you see or observe?</a:t>
            </a:r>
          </a:p>
          <a:p>
            <a:pPr marL="571500" indent="-571500">
              <a:buFont typeface="Arial" panose="020B0604020202020204" pitchFamily="34" charset="0"/>
              <a:buChar char="•"/>
            </a:pPr>
            <a:r>
              <a:rPr lang="en-US" dirty="0"/>
              <a:t>Does it make sense?</a:t>
            </a:r>
          </a:p>
          <a:p>
            <a:pPr marL="571500" indent="-571500">
              <a:buFont typeface="Arial" panose="020B0604020202020204" pitchFamily="34" charset="0"/>
              <a:buChar char="•"/>
            </a:pPr>
            <a:r>
              <a:rPr lang="en-US" dirty="0"/>
              <a:t>Why is the event happening?</a:t>
            </a:r>
          </a:p>
          <a:p>
            <a:pPr marL="571500" indent="-571500">
              <a:buFont typeface="Arial" panose="020B0604020202020204" pitchFamily="34" charset="0"/>
              <a:buChar char="•"/>
            </a:pPr>
            <a:r>
              <a:rPr lang="en-US" dirty="0"/>
              <a:t>Can you explain the science</a:t>
            </a:r>
            <a:r>
              <a:rPr lang="en-US" dirty="0" smtClean="0"/>
              <a:t>?</a:t>
            </a:r>
            <a:endParaRPr lang="en-US" dirty="0"/>
          </a:p>
        </p:txBody>
      </p:sp>
      <p:pic>
        <p:nvPicPr>
          <p:cNvPr id="1026" name="Picture 2" descr="Image result for balloon with ske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181" y="3424428"/>
            <a:ext cx="5099263" cy="212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7516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Age, Part 1: Crazy for Comics</a:t>
            </a:r>
          </a:p>
        </p:txBody>
      </p:sp>
      <p:pic>
        <p:nvPicPr>
          <p:cNvPr id="7" name="Picture 6" descr="IMG_5135.jpg"/>
          <p:cNvPicPr>
            <a:picLocks noChangeAspect="1"/>
          </p:cNvPicPr>
          <p:nvPr/>
        </p:nvPicPr>
        <p:blipFill>
          <a:blip r:embed="rId3"/>
          <a:stretch>
            <a:fillRect/>
          </a:stretch>
        </p:blipFill>
        <p:spPr>
          <a:xfrm>
            <a:off x="7818770" y="101768"/>
            <a:ext cx="3347704" cy="4468908"/>
          </a:xfrm>
          <a:prstGeom prst="rect">
            <a:avLst/>
          </a:prstGeom>
        </p:spPr>
      </p:pic>
      <p:pic>
        <p:nvPicPr>
          <p:cNvPr id="8" name="Picture 7" descr="IMG_5136.jpg"/>
          <p:cNvPicPr>
            <a:picLocks noChangeAspect="1"/>
          </p:cNvPicPr>
          <p:nvPr/>
        </p:nvPicPr>
        <p:blipFill>
          <a:blip r:embed="rId4"/>
          <a:stretch>
            <a:fillRect/>
          </a:stretch>
        </p:blipFill>
        <p:spPr>
          <a:xfrm>
            <a:off x="4250458" y="97713"/>
            <a:ext cx="3356553" cy="4472963"/>
          </a:xfrm>
          <a:prstGeom prst="rect">
            <a:avLst/>
          </a:prstGeom>
        </p:spPr>
      </p:pic>
      <p:pic>
        <p:nvPicPr>
          <p:cNvPr id="9" name="Picture 8" descr="IMG_5154.jpg"/>
          <p:cNvPicPr>
            <a:picLocks noChangeAspect="1"/>
          </p:cNvPicPr>
          <p:nvPr/>
        </p:nvPicPr>
        <p:blipFill rotWithShape="1">
          <a:blip r:embed="rId5"/>
          <a:srcRect t="18288" b="36282"/>
          <a:stretch/>
        </p:blipFill>
        <p:spPr>
          <a:xfrm>
            <a:off x="6024995" y="4720132"/>
            <a:ext cx="3315567" cy="2009776"/>
          </a:xfrm>
          <a:prstGeom prst="rect">
            <a:avLst/>
          </a:prstGeom>
        </p:spPr>
      </p:pic>
    </p:spTree>
    <p:extLst>
      <p:ext uri="{BB962C8B-B14F-4D97-AF65-F5344CB8AC3E}">
        <p14:creationId xmlns:p14="http://schemas.microsoft.com/office/powerpoint/2010/main" val="1313870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Age, Part 1: Crazy for Comics</a:t>
            </a:r>
          </a:p>
        </p:txBody>
      </p:sp>
      <p:sp>
        <p:nvSpPr>
          <p:cNvPr id="4" name="Content Placeholder 3"/>
          <p:cNvSpPr>
            <a:spLocks noGrp="1"/>
          </p:cNvSpPr>
          <p:nvPr>
            <p:ph sz="half" idx="2"/>
          </p:nvPr>
        </p:nvSpPr>
        <p:spPr>
          <a:xfrm>
            <a:off x="3569739" y="141679"/>
            <a:ext cx="3474720" cy="3643394"/>
          </a:xfrm>
        </p:spPr>
        <p:txBody>
          <a:bodyPr/>
          <a:lstStyle/>
          <a:p>
            <a:pPr marL="571500" indent="-571500">
              <a:buFont typeface="Arial" panose="020B0604020202020204" pitchFamily="34" charset="0"/>
              <a:buChar char="•"/>
            </a:pPr>
            <a:r>
              <a:rPr lang="en-US" dirty="0" smtClean="0"/>
              <a:t>Recycled Racers</a:t>
            </a:r>
          </a:p>
          <a:p>
            <a:pPr marL="571500" indent="-571500">
              <a:buFont typeface="Arial" panose="020B0604020202020204" pitchFamily="34" charset="0"/>
              <a:buChar char="•"/>
            </a:pPr>
            <a:r>
              <a:rPr lang="en-US" dirty="0" smtClean="0"/>
              <a:t>Squishy Circuits</a:t>
            </a:r>
          </a:p>
          <a:p>
            <a:pPr marL="571500" indent="-571500">
              <a:buFont typeface="Arial" panose="020B0604020202020204" pitchFamily="34" charset="0"/>
              <a:buChar char="•"/>
            </a:pPr>
            <a:r>
              <a:rPr lang="en-US" dirty="0" smtClean="0"/>
              <a:t>Marble Runs</a:t>
            </a:r>
          </a:p>
          <a:p>
            <a:pPr marL="571500" indent="-571500">
              <a:buFont typeface="Arial" panose="020B0604020202020204" pitchFamily="34" charset="0"/>
              <a:buChar char="•"/>
            </a:pPr>
            <a:r>
              <a:rPr lang="en-US" dirty="0" err="1" smtClean="0"/>
              <a:t>OzoBots</a:t>
            </a:r>
            <a:endParaRPr lang="en-US" dirty="0" smtClean="0"/>
          </a:p>
          <a:p>
            <a:pPr marL="571500" indent="-571500">
              <a:buFont typeface="Arial" panose="020B0604020202020204" pitchFamily="34" charset="0"/>
              <a:buChar char="•"/>
            </a:pPr>
            <a:r>
              <a:rPr lang="en-US" dirty="0" smtClean="0"/>
              <a:t>Coding Using Sphero Robots</a:t>
            </a:r>
          </a:p>
          <a:p>
            <a:pPr marL="571500" indent="-571500">
              <a:buFont typeface="Arial" panose="020B0604020202020204" pitchFamily="34" charset="0"/>
              <a:buChar char="•"/>
            </a:pPr>
            <a:r>
              <a:rPr lang="en-US" dirty="0" smtClean="0"/>
              <a:t>Recycled Boats</a:t>
            </a:r>
          </a:p>
          <a:p>
            <a:pPr marL="571500" indent="-571500">
              <a:buFont typeface="Arial" panose="020B0604020202020204" pitchFamily="34" charset="0"/>
              <a:buChar char="•"/>
            </a:pPr>
            <a:r>
              <a:rPr lang="en-US" dirty="0" smtClean="0"/>
              <a:t>Stuffed Animal </a:t>
            </a:r>
            <a:r>
              <a:rPr lang="en-US" dirty="0" err="1" smtClean="0"/>
              <a:t>Ziplines</a:t>
            </a:r>
            <a:endParaRPr lang="en-US" dirty="0"/>
          </a:p>
        </p:txBody>
      </p:sp>
      <p:pic>
        <p:nvPicPr>
          <p:cNvPr id="7" name="Picture 2" descr="http://robot6.comicbookresources.com/wp-content/uploads/2014/11/lowridersinspace-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5543" y="141679"/>
            <a:ext cx="1637887" cy="20349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oller girl"/>
          <p:cNvPicPr>
            <a:picLocks noChangeAspect="1"/>
          </p:cNvPicPr>
          <p:nvPr/>
        </p:nvPicPr>
        <p:blipFill>
          <a:blip r:embed="rId4"/>
          <a:stretch>
            <a:fillRect/>
          </a:stretch>
        </p:blipFill>
        <p:spPr>
          <a:xfrm>
            <a:off x="8892847" y="1353702"/>
            <a:ext cx="1637887" cy="2463674"/>
          </a:xfrm>
          <a:prstGeom prst="rect">
            <a:avLst/>
          </a:prstGeom>
        </p:spPr>
      </p:pic>
      <p:pic>
        <p:nvPicPr>
          <p:cNvPr id="8" name="Picture 7"/>
          <p:cNvPicPr>
            <a:picLocks noChangeAspect="1"/>
          </p:cNvPicPr>
          <p:nvPr/>
        </p:nvPicPr>
        <p:blipFill>
          <a:blip r:embed="rId5"/>
          <a:stretch>
            <a:fillRect/>
          </a:stretch>
        </p:blipFill>
        <p:spPr>
          <a:xfrm>
            <a:off x="10093549" y="2942436"/>
            <a:ext cx="1644274" cy="2086963"/>
          </a:xfrm>
          <a:prstGeom prst="rect">
            <a:avLst/>
          </a:prstGeom>
        </p:spPr>
      </p:pic>
      <p:pic>
        <p:nvPicPr>
          <p:cNvPr id="10" name="Picture 9"/>
          <p:cNvPicPr>
            <a:picLocks noChangeAspect="1"/>
          </p:cNvPicPr>
          <p:nvPr/>
        </p:nvPicPr>
        <p:blipFill>
          <a:blip r:embed="rId6"/>
          <a:stretch>
            <a:fillRect/>
          </a:stretch>
        </p:blipFill>
        <p:spPr>
          <a:xfrm>
            <a:off x="8892847" y="4353466"/>
            <a:ext cx="1655864" cy="2415035"/>
          </a:xfrm>
          <a:prstGeom prst="rect">
            <a:avLst/>
          </a:prstGeom>
        </p:spPr>
      </p:pic>
      <p:pic>
        <p:nvPicPr>
          <p:cNvPr id="11" name="Picture 2" descr="https://tse1.mm.bing.net/th?id=OIP.Mf6b4aef933a4e1af11269618c19cbaa9o0&amp;pid=15.1&amp;P=0&amp;w=300&amp;h=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3125" y="2998874"/>
            <a:ext cx="1714675" cy="24150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d.gr-assets.com/books/1320403703l/12079364.jpg"/>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4356619" y="3785073"/>
            <a:ext cx="1896249" cy="24150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images-na.ssl-images-amazon.com/images/I/51uy-MZuecL._SX355_BO1,204,203,200_.jpg"/>
          <p:cNvPicPr>
            <a:picLocks noGrp="1" noChangeAspect="1" noChangeArrowheads="1"/>
          </p:cNvPicPr>
          <p:nvPr>
            <p:ph sz="quarter" idx="4"/>
          </p:nvPr>
        </p:nvPicPr>
        <p:blipFill>
          <a:blip r:embed="rId9">
            <a:extLst>
              <a:ext uri="{28A0092B-C50C-407E-A947-70E740481C1C}">
                <a14:useLocalDpi xmlns:a14="http://schemas.microsoft.com/office/drawing/2010/main" val="0"/>
              </a:ext>
            </a:extLst>
          </a:blip>
          <a:srcRect/>
          <a:stretch>
            <a:fillRect/>
          </a:stretch>
        </p:blipFill>
        <p:spPr bwMode="auto">
          <a:xfrm>
            <a:off x="7044459" y="549464"/>
            <a:ext cx="1712006" cy="2392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8963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Age, Part 1: </a:t>
            </a:r>
            <a:r>
              <a:rPr lang="en-US" dirty="0" smtClean="0"/>
              <a:t>Tips for Adding Inquiry</a:t>
            </a:r>
            <a:endParaRPr lang="en-US" dirty="0"/>
          </a:p>
        </p:txBody>
      </p:sp>
      <p:sp>
        <p:nvSpPr>
          <p:cNvPr id="11" name="Content Placeholder 2"/>
          <p:cNvSpPr>
            <a:spLocks noGrp="1"/>
          </p:cNvSpPr>
          <p:nvPr>
            <p:ph idx="1"/>
          </p:nvPr>
        </p:nvSpPr>
        <p:spPr>
          <a:xfrm>
            <a:off x="3791412" y="864108"/>
            <a:ext cx="7315200" cy="5120640"/>
          </a:xfrm>
        </p:spPr>
        <p:txBody>
          <a:bodyPr/>
          <a:lstStyle/>
          <a:p>
            <a:pPr>
              <a:spcAft>
                <a:spcPts val="600"/>
              </a:spcAft>
              <a:buFont typeface="Wingdings" charset="2"/>
              <a:buChar char="ü"/>
            </a:pPr>
            <a:r>
              <a:rPr lang="en-US" dirty="0"/>
              <a:t> </a:t>
            </a:r>
            <a:r>
              <a:rPr lang="en-US" b="0" dirty="0" smtClean="0"/>
              <a:t>Don’t be afraid!</a:t>
            </a:r>
          </a:p>
          <a:p>
            <a:pPr>
              <a:spcAft>
                <a:spcPts val="600"/>
              </a:spcAft>
              <a:buFont typeface="Wingdings" charset="2"/>
              <a:buChar char="ü"/>
            </a:pPr>
            <a:r>
              <a:rPr lang="en-US" b="0" dirty="0"/>
              <a:t> </a:t>
            </a:r>
            <a:r>
              <a:rPr lang="en-US" b="0" dirty="0" smtClean="0"/>
              <a:t>Step back!</a:t>
            </a:r>
          </a:p>
          <a:p>
            <a:pPr>
              <a:spcAft>
                <a:spcPts val="600"/>
              </a:spcAft>
              <a:buFont typeface="Wingdings" charset="2"/>
              <a:buChar char="ü"/>
            </a:pPr>
            <a:r>
              <a:rPr lang="en-US" b="0" dirty="0" smtClean="0"/>
              <a:t> Let the kids design, test, problem solve and improve.</a:t>
            </a:r>
            <a:endParaRPr lang="en-US" b="0" dirty="0"/>
          </a:p>
          <a:p>
            <a:pPr>
              <a:spcAft>
                <a:spcPts val="1200"/>
              </a:spcAft>
            </a:pPr>
            <a:endParaRPr lang="en-US" b="0" dirty="0"/>
          </a:p>
          <a:p>
            <a:pPr>
              <a:spcAft>
                <a:spcPts val="1200"/>
              </a:spcAft>
            </a:pPr>
            <a:r>
              <a:rPr lang="en-US" b="0" dirty="0" smtClean="0"/>
              <a:t>Inquiry can be added to any program even those that are already successful. </a:t>
            </a:r>
            <a:endParaRPr lang="en-US" b="0" dirty="0"/>
          </a:p>
          <a:p>
            <a:pPr>
              <a:spcAft>
                <a:spcPts val="600"/>
              </a:spcAft>
              <a:buFont typeface="Wingdings" charset="2"/>
              <a:buChar char="ü"/>
            </a:pPr>
            <a:endParaRPr lang="en-US" dirty="0"/>
          </a:p>
          <a:p>
            <a:endParaRPr lang="en-US" dirty="0"/>
          </a:p>
          <a:p>
            <a:endParaRPr lang="en-US" dirty="0"/>
          </a:p>
        </p:txBody>
      </p:sp>
    </p:spTree>
    <p:extLst>
      <p:ext uri="{BB962C8B-B14F-4D97-AF65-F5344CB8AC3E}">
        <p14:creationId xmlns:p14="http://schemas.microsoft.com/office/powerpoint/2010/main" val="2955580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smtClean="0"/>
              <a:t>Group Activity #1: </a:t>
            </a:r>
            <a:br>
              <a:rPr lang="en-US" dirty="0" smtClean="0"/>
            </a:br>
            <a:r>
              <a:rPr lang="en-US" dirty="0" smtClean="0"/>
              <a:t>Geology Observation</a:t>
            </a:r>
            <a:endParaRPr lang="en-US" dirty="0"/>
          </a:p>
        </p:txBody>
      </p:sp>
      <p:sp>
        <p:nvSpPr>
          <p:cNvPr id="6" name="Text Placeholder 5"/>
          <p:cNvSpPr>
            <a:spLocks noGrp="1"/>
          </p:cNvSpPr>
          <p:nvPr>
            <p:ph type="body" idx="1"/>
          </p:nvPr>
        </p:nvSpPr>
        <p:spPr/>
        <p:txBody>
          <a:bodyPr/>
          <a:lstStyle/>
          <a:p>
            <a:r>
              <a:rPr lang="en-US" dirty="0" smtClean="0"/>
              <a:t>Introducing inquiry</a:t>
            </a:r>
            <a:endParaRPr lang="en-US" dirty="0"/>
          </a:p>
        </p:txBody>
      </p:sp>
      <p:pic>
        <p:nvPicPr>
          <p:cNvPr id="10" name="Picture 2" descr="ttp://www.sandatlas.org/wp-content/uploads/Igneous-rocks-gabbro-andesite-pegmatite-basalt-pumice-porphy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60552" y="1883156"/>
            <a:ext cx="4134506" cy="327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2293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Geology Observation: </a:t>
            </a:r>
            <a:r>
              <a:rPr lang="en-US" dirty="0" smtClean="0"/>
              <a:t>Activity Steps</a:t>
            </a:r>
            <a:endParaRPr lang="en-US" dirty="0"/>
          </a:p>
        </p:txBody>
      </p:sp>
      <p:sp>
        <p:nvSpPr>
          <p:cNvPr id="3" name="Content Placeholder 2"/>
          <p:cNvSpPr>
            <a:spLocks noGrp="1"/>
          </p:cNvSpPr>
          <p:nvPr>
            <p:ph idx="1"/>
          </p:nvPr>
        </p:nvSpPr>
        <p:spPr/>
        <p:txBody>
          <a:bodyPr/>
          <a:lstStyle/>
          <a:p>
            <a:pPr marL="742950" indent="-742950">
              <a:buFont typeface="+mj-lt"/>
              <a:buAutoNum type="arabicPeriod"/>
            </a:pPr>
            <a:r>
              <a:rPr lang="en-US" dirty="0"/>
              <a:t>Made observations “I notice”</a:t>
            </a:r>
          </a:p>
          <a:p>
            <a:pPr marL="742950" indent="-742950">
              <a:buFont typeface="+mj-lt"/>
              <a:buAutoNum type="arabicPeriod"/>
            </a:pPr>
            <a:r>
              <a:rPr lang="en-US" dirty="0"/>
              <a:t>Added scientific tool to hone observations</a:t>
            </a:r>
          </a:p>
          <a:p>
            <a:pPr marL="742950" indent="-742950">
              <a:buFont typeface="+mj-lt"/>
              <a:buAutoNum type="arabicPeriod"/>
            </a:pPr>
            <a:r>
              <a:rPr lang="en-US" dirty="0"/>
              <a:t>Formulated questions “I wonder”</a:t>
            </a:r>
          </a:p>
          <a:p>
            <a:pPr marL="742950" indent="-742950">
              <a:buFont typeface="+mj-lt"/>
              <a:buAutoNum type="arabicPeriod"/>
            </a:pPr>
            <a:r>
              <a:rPr lang="en-US" dirty="0"/>
              <a:t>Classified based on observations</a:t>
            </a:r>
          </a:p>
          <a:p>
            <a:pPr marL="742950" indent="-742950">
              <a:buFont typeface="+mj-lt"/>
              <a:buAutoNum type="arabicPeriod"/>
            </a:pPr>
            <a:r>
              <a:rPr lang="en-US" dirty="0"/>
              <a:t>Read article for information and vocabulary</a:t>
            </a:r>
          </a:p>
          <a:p>
            <a:pPr marL="742950" indent="-742950">
              <a:buFont typeface="+mj-lt"/>
              <a:buAutoNum type="arabicPeriod"/>
            </a:pPr>
            <a:r>
              <a:rPr lang="en-US" dirty="0"/>
              <a:t>Classify rocks based on evidence and observations</a:t>
            </a:r>
          </a:p>
        </p:txBody>
      </p:sp>
    </p:spTree>
    <p:extLst>
      <p:ext uri="{BB962C8B-B14F-4D97-AF65-F5344CB8AC3E}">
        <p14:creationId xmlns:p14="http://schemas.microsoft.com/office/powerpoint/2010/main" val="7756160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Geology Observation: </a:t>
            </a:r>
            <a:r>
              <a:rPr lang="en-US" dirty="0" smtClean="0"/>
              <a:t>Facilitator’s Role</a:t>
            </a:r>
            <a:endParaRPr lang="en-US" dirty="0"/>
          </a:p>
        </p:txBody>
      </p:sp>
      <p:sp>
        <p:nvSpPr>
          <p:cNvPr id="3" name="Content Placeholder 2"/>
          <p:cNvSpPr>
            <a:spLocks noGrp="1"/>
          </p:cNvSpPr>
          <p:nvPr>
            <p:ph idx="1"/>
          </p:nvPr>
        </p:nvSpPr>
        <p:spPr/>
        <p:txBody>
          <a:bodyPr/>
          <a:lstStyle/>
          <a:p>
            <a:pPr marL="571500" indent="-571500">
              <a:buFont typeface="Arial" charset="0"/>
              <a:buChar char="•"/>
            </a:pPr>
            <a:r>
              <a:rPr lang="en-US" dirty="0"/>
              <a:t>Let the learners do the learning</a:t>
            </a:r>
          </a:p>
          <a:p>
            <a:pPr marL="571500" indent="-571500">
              <a:buFont typeface="Arial" charset="0"/>
              <a:buChar char="•"/>
            </a:pPr>
            <a:r>
              <a:rPr lang="en-US" dirty="0"/>
              <a:t>Provide structure</a:t>
            </a:r>
          </a:p>
          <a:p>
            <a:pPr marL="571500" indent="-571500">
              <a:buFont typeface="Arial" charset="0"/>
              <a:buChar char="•"/>
            </a:pPr>
            <a:r>
              <a:rPr lang="en-US" dirty="0"/>
              <a:t>Ask questions:</a:t>
            </a:r>
          </a:p>
          <a:p>
            <a:pPr marL="0" indent="0">
              <a:buNone/>
            </a:pPr>
            <a:r>
              <a:rPr lang="en-US" dirty="0"/>
              <a:t>	</a:t>
            </a:r>
            <a:r>
              <a:rPr lang="en-US" dirty="0" smtClean="0"/>
              <a:t>	What </a:t>
            </a:r>
            <a:r>
              <a:rPr lang="en-US" dirty="0"/>
              <a:t>do you </a:t>
            </a:r>
            <a:r>
              <a:rPr lang="en-US" dirty="0" smtClean="0"/>
              <a:t>notice?</a:t>
            </a:r>
          </a:p>
          <a:p>
            <a:pPr marL="0" indent="0">
              <a:buNone/>
            </a:pPr>
            <a:r>
              <a:rPr lang="en-US" dirty="0"/>
              <a:t>	</a:t>
            </a:r>
            <a:r>
              <a:rPr lang="en-US" dirty="0" smtClean="0"/>
              <a:t>	What </a:t>
            </a:r>
            <a:r>
              <a:rPr lang="en-US" dirty="0"/>
              <a:t>do you wonder?</a:t>
            </a:r>
          </a:p>
          <a:p>
            <a:pPr marL="0" indent="0">
              <a:buNone/>
            </a:pPr>
            <a:r>
              <a:rPr lang="en-US" dirty="0" smtClean="0"/>
              <a:t>		What </a:t>
            </a:r>
            <a:r>
              <a:rPr lang="en-US" dirty="0"/>
              <a:t>happened when?</a:t>
            </a:r>
          </a:p>
          <a:p>
            <a:pPr marL="0" indent="0">
              <a:buNone/>
            </a:pPr>
            <a:r>
              <a:rPr lang="en-US" dirty="0" smtClean="0"/>
              <a:t>		What </a:t>
            </a:r>
            <a:r>
              <a:rPr lang="en-US" dirty="0"/>
              <a:t>do you think that means?</a:t>
            </a:r>
          </a:p>
          <a:p>
            <a:pPr marL="0" indent="0">
              <a:buNone/>
            </a:pPr>
            <a:r>
              <a:rPr lang="en-US" dirty="0" smtClean="0"/>
              <a:t>		What </a:t>
            </a:r>
            <a:r>
              <a:rPr lang="en-US" dirty="0"/>
              <a:t>worked?  What didn’t?</a:t>
            </a:r>
          </a:p>
          <a:p>
            <a:pPr marL="0" indent="0">
              <a:buNone/>
            </a:pPr>
            <a:r>
              <a:rPr lang="en-US" dirty="0" smtClean="0"/>
              <a:t>		What </a:t>
            </a:r>
            <a:r>
              <a:rPr lang="en-US" dirty="0"/>
              <a:t>else could you try?</a:t>
            </a:r>
          </a:p>
          <a:p>
            <a:endParaRPr lang="en-US" dirty="0"/>
          </a:p>
        </p:txBody>
      </p:sp>
    </p:spTree>
    <p:extLst>
      <p:ext uri="{BB962C8B-B14F-4D97-AF65-F5344CB8AC3E}">
        <p14:creationId xmlns:p14="http://schemas.microsoft.com/office/powerpoint/2010/main" val="3602431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Ten-Minute Break</a:t>
            </a:r>
            <a:endParaRPr lang="en-US" dirty="0"/>
          </a:p>
        </p:txBody>
      </p:sp>
      <p:sp>
        <p:nvSpPr>
          <p:cNvPr id="3" name="Content Placeholder 2"/>
          <p:cNvSpPr>
            <a:spLocks noGrp="1"/>
          </p:cNvSpPr>
          <p:nvPr>
            <p:ph idx="1"/>
          </p:nvPr>
        </p:nvSpPr>
        <p:spPr>
          <a:xfrm>
            <a:off x="3869268" y="864108"/>
            <a:ext cx="7315200" cy="2303041"/>
          </a:xfrm>
        </p:spPr>
        <p:txBody>
          <a:bodyPr>
            <a:normAutofit/>
          </a:bodyPr>
          <a:lstStyle/>
          <a:p>
            <a:pPr marL="0" indent="0" algn="ctr">
              <a:buNone/>
            </a:pPr>
            <a:r>
              <a:rPr lang="en-US" sz="2400" i="1" dirty="0" smtClean="0"/>
              <a:t>“The most important part of inquiry-based teaching is allowing children to formulate a question or idea, and work through the process to understand the idea. It is OK to allow children to make mistakes. It is important for children to develop thinking skills without being afraid of failure or a wrong answer. STEM is about the process.”</a:t>
            </a:r>
            <a:endParaRPr lang="en-US" sz="2400"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l="7642" r="20828" b="2776"/>
          <a:stretch>
            <a:fillRect/>
          </a:stretch>
        </p:blipFill>
        <p:spPr bwMode="auto">
          <a:xfrm>
            <a:off x="6217921" y="3266902"/>
            <a:ext cx="2637665" cy="27178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826023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Breakout Session #2: School Age, Part 2</a:t>
            </a:r>
            <a:br>
              <a:rPr lang="en-US" dirty="0" smtClean="0"/>
            </a:br>
            <a:r>
              <a:rPr lang="en-US" dirty="0"/>
              <a:t/>
            </a:r>
            <a:br>
              <a:rPr lang="en-US" dirty="0"/>
            </a:br>
            <a:r>
              <a:rPr lang="en-US" dirty="0" smtClean="0"/>
              <a:t>Courtney Bonnet, Children’s Librarian – CLP-Allegheny</a:t>
            </a:r>
            <a:endParaRPr lang="en-US" dirty="0"/>
          </a:p>
        </p:txBody>
      </p:sp>
      <p:pic>
        <p:nvPicPr>
          <p:cNvPr id="6"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423150" y="2823428"/>
            <a:ext cx="3475038" cy="1954708"/>
          </a:xfrm>
        </p:spPr>
      </p:pic>
      <p:sp>
        <p:nvSpPr>
          <p:cNvPr id="3" name="Content Placeholder 2"/>
          <p:cNvSpPr>
            <a:spLocks noGrp="1"/>
          </p:cNvSpPr>
          <p:nvPr>
            <p:ph sz="half" idx="2"/>
          </p:nvPr>
        </p:nvSpPr>
        <p:spPr>
          <a:xfrm>
            <a:off x="3628708" y="1581037"/>
            <a:ext cx="3474720" cy="5120640"/>
          </a:xfrm>
        </p:spPr>
        <p:txBody>
          <a:bodyPr/>
          <a:lstStyle/>
          <a:p>
            <a:r>
              <a:rPr lang="en-US" dirty="0" smtClean="0"/>
              <a:t>Building challenges work well</a:t>
            </a:r>
          </a:p>
          <a:p>
            <a:r>
              <a:rPr lang="en-US" dirty="0" smtClean="0"/>
              <a:t>Plan activities with a wide age-range or easily adapted for differing abilities</a:t>
            </a:r>
          </a:p>
          <a:p>
            <a:r>
              <a:rPr lang="en-US" dirty="0" smtClean="0"/>
              <a:t>Plan for space and materials</a:t>
            </a:r>
          </a:p>
          <a:p>
            <a:r>
              <a:rPr lang="en-US" dirty="0" smtClean="0"/>
              <a:t>Offer alternate activities in the room</a:t>
            </a:r>
          </a:p>
          <a:p>
            <a:endParaRPr lang="en-US" dirty="0"/>
          </a:p>
        </p:txBody>
      </p:sp>
      <p:sp>
        <p:nvSpPr>
          <p:cNvPr id="7" name="Text Placeholder 3"/>
          <p:cNvSpPr txBox="1">
            <a:spLocks/>
          </p:cNvSpPr>
          <p:nvPr/>
        </p:nvSpPr>
        <p:spPr>
          <a:xfrm>
            <a:off x="3582988" y="835602"/>
            <a:ext cx="7315200" cy="91440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800" dirty="0" smtClean="0"/>
              <a:t>Challenge: No registration? Multiple age levels? No parent present?</a:t>
            </a:r>
            <a:endParaRPr lang="en-US" sz="2800" dirty="0"/>
          </a:p>
        </p:txBody>
      </p:sp>
    </p:spTree>
    <p:extLst>
      <p:ext uri="{BB962C8B-B14F-4D97-AF65-F5344CB8AC3E}">
        <p14:creationId xmlns:p14="http://schemas.microsoft.com/office/powerpoint/2010/main" val="39366264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Activity #2: Tower Power</a:t>
            </a:r>
            <a:br>
              <a:rPr lang="en-US" dirty="0" smtClean="0"/>
            </a:br>
            <a:r>
              <a:rPr lang="en-US" dirty="0"/>
              <a:t/>
            </a:r>
            <a:br>
              <a:rPr lang="en-US" dirty="0"/>
            </a:br>
            <a:r>
              <a:rPr lang="en-US" dirty="0" smtClean="0"/>
              <a:t>Introducing the Engineering Design Process</a:t>
            </a:r>
            <a:endParaRPr lang="en-US" dirty="0"/>
          </a:p>
        </p:txBody>
      </p:sp>
      <p:pic>
        <p:nvPicPr>
          <p:cNvPr id="4" name="Content Placeholder 3" descr="Image result for engineering design process visual"/>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19550" y="900303"/>
            <a:ext cx="7419975" cy="5048250"/>
          </a:xfrm>
          <a:prstGeom prst="rect">
            <a:avLst/>
          </a:prstGeom>
          <a:noFill/>
          <a:ln>
            <a:noFill/>
          </a:ln>
        </p:spPr>
      </p:pic>
    </p:spTree>
    <p:extLst>
      <p:ext uri="{BB962C8B-B14F-4D97-AF65-F5344CB8AC3E}">
        <p14:creationId xmlns:p14="http://schemas.microsoft.com/office/powerpoint/2010/main" val="31952694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Session #3: Outreach</a:t>
            </a:r>
            <a:br>
              <a:rPr lang="en-US" dirty="0" smtClean="0"/>
            </a:br>
            <a:r>
              <a:rPr lang="en-US" dirty="0"/>
              <a:t/>
            </a:r>
            <a:br>
              <a:rPr lang="en-US" dirty="0"/>
            </a:br>
            <a:r>
              <a:rPr lang="en-US" dirty="0" smtClean="0"/>
              <a:t>Courtney Bonnet, Northland Public Library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22220" y="863790"/>
            <a:ext cx="6828366" cy="5121275"/>
          </a:xfrm>
          <a:prstGeom prst="rect">
            <a:avLst/>
          </a:prstGeom>
        </p:spPr>
      </p:pic>
    </p:spTree>
    <p:extLst>
      <p:ext uri="{BB962C8B-B14F-4D97-AF65-F5344CB8AC3E}">
        <p14:creationId xmlns:p14="http://schemas.microsoft.com/office/powerpoint/2010/main" val="1509891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normAutofit/>
          </a:bodyPr>
          <a:lstStyle/>
          <a:p>
            <a:pPr marL="0" indent="0" algn="ctr">
              <a:buNone/>
            </a:pPr>
            <a:r>
              <a:rPr lang="en-US" sz="8000" i="1" dirty="0" smtClean="0"/>
              <a:t>What is inquiry?</a:t>
            </a:r>
            <a:endParaRPr lang="en-US" sz="8000" i="1" dirty="0"/>
          </a:p>
        </p:txBody>
      </p:sp>
    </p:spTree>
    <p:extLst>
      <p:ext uri="{BB962C8B-B14F-4D97-AF65-F5344CB8AC3E}">
        <p14:creationId xmlns:p14="http://schemas.microsoft.com/office/powerpoint/2010/main" val="4447251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Outreach: Challenges</a:t>
            </a:r>
            <a:endParaRPr lang="en-US" dirty="0"/>
          </a:p>
        </p:txBody>
      </p:sp>
      <p:sp>
        <p:nvSpPr>
          <p:cNvPr id="3" name="Content Placeholder 2"/>
          <p:cNvSpPr>
            <a:spLocks noGrp="1"/>
          </p:cNvSpPr>
          <p:nvPr>
            <p:ph idx="1"/>
          </p:nvPr>
        </p:nvSpPr>
        <p:spPr/>
        <p:txBody>
          <a:bodyPr/>
          <a:lstStyle/>
          <a:p>
            <a:r>
              <a:rPr lang="en-US" dirty="0" smtClean="0"/>
              <a:t>Offering STEM in a portable and simple manner</a:t>
            </a:r>
          </a:p>
          <a:p>
            <a:r>
              <a:rPr lang="en-US" dirty="0" smtClean="0"/>
              <a:t>Serving multiple school districts</a:t>
            </a:r>
          </a:p>
          <a:p>
            <a:r>
              <a:rPr lang="en-US" dirty="0" smtClean="0"/>
              <a:t>Organizing materials</a:t>
            </a:r>
          </a:p>
          <a:p>
            <a:r>
              <a:rPr lang="en-US" dirty="0" smtClean="0"/>
              <a:t>Developing school contacts</a:t>
            </a:r>
            <a:endParaRPr lang="en-US" dirty="0"/>
          </a:p>
        </p:txBody>
      </p:sp>
    </p:spTree>
    <p:extLst>
      <p:ext uri="{BB962C8B-B14F-4D97-AF65-F5344CB8AC3E}">
        <p14:creationId xmlns:p14="http://schemas.microsoft.com/office/powerpoint/2010/main" val="9600118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Outreach:</a:t>
            </a:r>
            <a:br>
              <a:rPr lang="en-US" dirty="0" smtClean="0"/>
            </a:br>
            <a:r>
              <a:rPr lang="en-US" dirty="0" smtClean="0"/>
              <a:t>Logistics</a:t>
            </a:r>
            <a:endParaRPr lang="en-US" dirty="0"/>
          </a:p>
        </p:txBody>
      </p:sp>
      <p:sp>
        <p:nvSpPr>
          <p:cNvPr id="3" name="Content Placeholder 2"/>
          <p:cNvSpPr>
            <a:spLocks noGrp="1"/>
          </p:cNvSpPr>
          <p:nvPr>
            <p:ph idx="1"/>
          </p:nvPr>
        </p:nvSpPr>
        <p:spPr/>
        <p:txBody>
          <a:bodyPr/>
          <a:lstStyle/>
          <a:p>
            <a:r>
              <a:rPr lang="en-US" dirty="0" smtClean="0"/>
              <a:t>STEM based programs</a:t>
            </a:r>
          </a:p>
          <a:p>
            <a:r>
              <a:rPr lang="en-US" dirty="0" smtClean="0"/>
              <a:t>Designed for daycares, preschools and schools</a:t>
            </a:r>
          </a:p>
          <a:p>
            <a:r>
              <a:rPr lang="en-US" dirty="0" smtClean="0"/>
              <a:t>Ages 3-11</a:t>
            </a:r>
            <a:endParaRPr lang="en-US" dirty="0"/>
          </a:p>
        </p:txBody>
      </p:sp>
    </p:spTree>
    <p:extLst>
      <p:ext uri="{BB962C8B-B14F-4D97-AF65-F5344CB8AC3E}">
        <p14:creationId xmlns:p14="http://schemas.microsoft.com/office/powerpoint/2010/main" val="34912424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Outreach:</a:t>
            </a:r>
            <a:br>
              <a:rPr lang="en-US" dirty="0" smtClean="0"/>
            </a:br>
            <a:r>
              <a:rPr lang="en-US" dirty="0" smtClean="0"/>
              <a:t>STEAM in a box! (Sink or Float)</a:t>
            </a:r>
            <a:endParaRPr lang="en-US" dirty="0"/>
          </a:p>
        </p:txBody>
      </p:sp>
      <p:sp>
        <p:nvSpPr>
          <p:cNvPr id="9" name="Text Placeholder 8"/>
          <p:cNvSpPr>
            <a:spLocks noGrp="1"/>
          </p:cNvSpPr>
          <p:nvPr>
            <p:ph type="body" idx="1"/>
          </p:nvPr>
        </p:nvSpPr>
        <p:spPr/>
        <p:txBody>
          <a:bodyPr/>
          <a:lstStyle/>
          <a:p>
            <a:r>
              <a:rPr lang="en-US" dirty="0" smtClean="0"/>
              <a:t>What is in the kit?</a:t>
            </a:r>
            <a:endParaRPr lang="en-US" dirty="0"/>
          </a:p>
        </p:txBody>
      </p:sp>
      <p:sp>
        <p:nvSpPr>
          <p:cNvPr id="4" name="Text Placeholder 3"/>
          <p:cNvSpPr>
            <a:spLocks noGrp="1"/>
          </p:cNvSpPr>
          <p:nvPr>
            <p:ph sz="half" idx="2"/>
          </p:nvPr>
        </p:nvSpPr>
        <p:spPr/>
        <p:txBody>
          <a:bodyPr/>
          <a:lstStyle/>
          <a:p>
            <a:r>
              <a:rPr lang="en-US" dirty="0" smtClean="0"/>
              <a:t>Book relating to the topic</a:t>
            </a:r>
          </a:p>
          <a:p>
            <a:r>
              <a:rPr lang="en-US" dirty="0" smtClean="0"/>
              <a:t>Materials for a hands-on activity</a:t>
            </a:r>
          </a:p>
          <a:p>
            <a:r>
              <a:rPr lang="en-US" dirty="0" smtClean="0"/>
              <a:t>Planning sheet</a:t>
            </a:r>
          </a:p>
          <a:p>
            <a:r>
              <a:rPr lang="en-US" dirty="0" smtClean="0"/>
              <a:t>Hand-out for students to take home</a:t>
            </a:r>
            <a:endParaRPr lang="en-US" dirty="0"/>
          </a:p>
        </p:txBody>
      </p:sp>
      <p:pic>
        <p:nvPicPr>
          <p:cNvPr id="12" name="Picture 11"/>
          <p:cNvPicPr>
            <a:picLocks noChangeAspect="1"/>
          </p:cNvPicPr>
          <p:nvPr/>
        </p:nvPicPr>
        <p:blipFill>
          <a:blip r:embed="rId3"/>
          <a:stretch>
            <a:fillRect/>
          </a:stretch>
        </p:blipFill>
        <p:spPr>
          <a:xfrm>
            <a:off x="7654928" y="911011"/>
            <a:ext cx="3618029" cy="4814009"/>
          </a:xfrm>
          <a:prstGeom prst="rect">
            <a:avLst/>
          </a:prstGeom>
        </p:spPr>
      </p:pic>
    </p:spTree>
    <p:extLst>
      <p:ext uri="{BB962C8B-B14F-4D97-AF65-F5344CB8AC3E}">
        <p14:creationId xmlns:p14="http://schemas.microsoft.com/office/powerpoint/2010/main" val="40447377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Outreach: Planning</a:t>
            </a:r>
            <a:endParaRPr lang="en-US" dirty="0"/>
          </a:p>
        </p:txBody>
      </p:sp>
      <p:sp>
        <p:nvSpPr>
          <p:cNvPr id="3" name="Text Placeholder 2"/>
          <p:cNvSpPr>
            <a:spLocks noGrp="1"/>
          </p:cNvSpPr>
          <p:nvPr>
            <p:ph type="body" idx="1"/>
          </p:nvPr>
        </p:nvSpPr>
        <p:spPr/>
        <p:txBody>
          <a:bodyPr/>
          <a:lstStyle/>
          <a:p>
            <a:r>
              <a:rPr lang="en-US" dirty="0" smtClean="0"/>
              <a:t>Tips for Easy Planning</a:t>
            </a:r>
            <a:endParaRPr lang="en-US" dirty="0"/>
          </a:p>
        </p:txBody>
      </p:sp>
      <p:sp>
        <p:nvSpPr>
          <p:cNvPr id="4" name="Content Placeholder 3"/>
          <p:cNvSpPr>
            <a:spLocks noGrp="1"/>
          </p:cNvSpPr>
          <p:nvPr>
            <p:ph sz="half" idx="2"/>
          </p:nvPr>
        </p:nvSpPr>
        <p:spPr/>
        <p:txBody>
          <a:bodyPr/>
          <a:lstStyle/>
          <a:p>
            <a:r>
              <a:rPr lang="en-US" dirty="0" smtClean="0"/>
              <a:t>Develop a planning sheet</a:t>
            </a:r>
          </a:p>
          <a:p>
            <a:r>
              <a:rPr lang="en-US" dirty="0" smtClean="0"/>
              <a:t>Search Pinterest and STEM websites for program ideas</a:t>
            </a:r>
          </a:p>
        </p:txBody>
      </p:sp>
      <p:pic>
        <p:nvPicPr>
          <p:cNvPr id="7" name="Content Placeholder 5" descr="Screen Clippi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29855" y="1123837"/>
            <a:ext cx="3637680" cy="4693603"/>
          </a:xfrm>
        </p:spPr>
      </p:pic>
    </p:spTree>
    <p:extLst>
      <p:ext uri="{BB962C8B-B14F-4D97-AF65-F5344CB8AC3E}">
        <p14:creationId xmlns:p14="http://schemas.microsoft.com/office/powerpoint/2010/main" val="15422064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Outreach: Sample After School Club Schedule</a:t>
            </a:r>
            <a:endParaRPr lang="en-US" dirty="0"/>
          </a:p>
        </p:txBody>
      </p:sp>
      <p:sp>
        <p:nvSpPr>
          <p:cNvPr id="7" name="Content Placeholder 6"/>
          <p:cNvSpPr>
            <a:spLocks noGrp="1"/>
          </p:cNvSpPr>
          <p:nvPr>
            <p:ph idx="1"/>
          </p:nvPr>
        </p:nvSpPr>
        <p:spPr/>
        <p:txBody>
          <a:bodyPr/>
          <a:lstStyle/>
          <a:p>
            <a:r>
              <a:rPr lang="en-US" dirty="0" smtClean="0"/>
              <a:t>Science: Gross Science (Gross things about our bodies)</a:t>
            </a:r>
          </a:p>
          <a:p>
            <a:r>
              <a:rPr lang="en-US" dirty="0" smtClean="0"/>
              <a:t>Technology: Coding, Robots, Making Bristle Bots</a:t>
            </a:r>
          </a:p>
          <a:p>
            <a:r>
              <a:rPr lang="en-US" dirty="0" smtClean="0"/>
              <a:t>Engineering: Tower Power Challenge, Engineering Design Process</a:t>
            </a:r>
          </a:p>
          <a:p>
            <a:r>
              <a:rPr lang="en-US" dirty="0" smtClean="0"/>
              <a:t>Art: Making Plastic from Milk, Creating a Bracelet</a:t>
            </a:r>
          </a:p>
          <a:p>
            <a:r>
              <a:rPr lang="en-US" dirty="0" smtClean="0"/>
              <a:t>Math: </a:t>
            </a:r>
            <a:r>
              <a:rPr lang="en-US" dirty="0" err="1" smtClean="0"/>
              <a:t>Zipline</a:t>
            </a:r>
            <a:r>
              <a:rPr lang="en-US" dirty="0" smtClean="0"/>
              <a:t> Challenge</a:t>
            </a:r>
          </a:p>
          <a:p>
            <a:pPr marL="0" indent="0">
              <a:buNone/>
            </a:pPr>
            <a:endParaRPr lang="en-US" dirty="0"/>
          </a:p>
        </p:txBody>
      </p:sp>
    </p:spTree>
    <p:extLst>
      <p:ext uri="{BB962C8B-B14F-4D97-AF65-F5344CB8AC3E}">
        <p14:creationId xmlns:p14="http://schemas.microsoft.com/office/powerpoint/2010/main" val="10474651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Activity #3: </a:t>
            </a:r>
            <a:br>
              <a:rPr lang="en-US" dirty="0" smtClean="0"/>
            </a:br>
            <a:r>
              <a:rPr lang="en-US" dirty="0" smtClean="0"/>
              <a:t>Sink or Float</a:t>
            </a:r>
            <a:endParaRPr lang="en-US" dirty="0"/>
          </a:p>
        </p:txBody>
      </p:sp>
      <p:sp>
        <p:nvSpPr>
          <p:cNvPr id="4" name="Text Placeholder 3"/>
          <p:cNvSpPr>
            <a:spLocks noGrp="1"/>
          </p:cNvSpPr>
          <p:nvPr>
            <p:ph type="body" idx="1"/>
          </p:nvPr>
        </p:nvSpPr>
        <p:spPr/>
        <p:txBody>
          <a:bodyPr/>
          <a:lstStyle/>
          <a:p>
            <a:r>
              <a:rPr lang="en-US" dirty="0" smtClean="0"/>
              <a:t>Introducing a concept modified for outreach</a:t>
            </a:r>
            <a:endParaRPr lang="en-US" dirty="0"/>
          </a:p>
        </p:txBody>
      </p:sp>
      <p:pic>
        <p:nvPicPr>
          <p:cNvPr id="5" name="Picture 4"/>
          <p:cNvPicPr>
            <a:picLocks noChangeAspect="1"/>
          </p:cNvPicPr>
          <p:nvPr/>
        </p:nvPicPr>
        <p:blipFill>
          <a:blip r:embed="rId3"/>
          <a:stretch>
            <a:fillRect/>
          </a:stretch>
        </p:blipFill>
        <p:spPr>
          <a:xfrm>
            <a:off x="117306" y="1357584"/>
            <a:ext cx="3178659" cy="4229400"/>
          </a:xfrm>
          <a:prstGeom prst="rect">
            <a:avLst/>
          </a:prstGeom>
        </p:spPr>
      </p:pic>
    </p:spTree>
    <p:extLst>
      <p:ext uri="{BB962C8B-B14F-4D97-AF65-F5344CB8AC3E}">
        <p14:creationId xmlns:p14="http://schemas.microsoft.com/office/powerpoint/2010/main" val="12508209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Lunch Break</a:t>
            </a:r>
            <a:endParaRPr lang="en-US" dirty="0"/>
          </a:p>
        </p:txBody>
      </p:sp>
      <p:sp>
        <p:nvSpPr>
          <p:cNvPr id="3" name="Content Placeholder 2"/>
          <p:cNvSpPr>
            <a:spLocks noGrp="1"/>
          </p:cNvSpPr>
          <p:nvPr>
            <p:ph idx="1"/>
          </p:nvPr>
        </p:nvSpPr>
        <p:spPr>
          <a:xfrm>
            <a:off x="3869268" y="864108"/>
            <a:ext cx="7315200" cy="2560736"/>
          </a:xfrm>
        </p:spPr>
        <p:txBody>
          <a:bodyPr>
            <a:noAutofit/>
          </a:bodyPr>
          <a:lstStyle/>
          <a:p>
            <a:pPr marL="0" indent="0" algn="ctr">
              <a:buNone/>
            </a:pPr>
            <a:r>
              <a:rPr lang="en-US" sz="2400" i="1" dirty="0" smtClean="0"/>
              <a:t>“Inquiry-based science teaching is an important method of teaching through ‘hands-on’ learning and communication. Through this type of learning, the student is more involved in the learning process and as result, he or she can retain those skills more readily. In addition, this style of teaching is more fun and engaging to those who do not have a propensity to the sciences.”</a:t>
            </a:r>
            <a:endParaRPr lang="en-US" sz="2400" i="1" dirty="0"/>
          </a:p>
          <a:p>
            <a:pPr marL="0" indent="0" algn="ctr">
              <a:buNone/>
            </a:pPr>
            <a:endParaRPr lang="en-US"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l="1364" r="1364"/>
          <a:stretch>
            <a:fillRect/>
          </a:stretch>
        </p:blipFill>
        <p:spPr bwMode="auto">
          <a:xfrm>
            <a:off x="6257345" y="3216610"/>
            <a:ext cx="2539045" cy="26162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9179537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Session #4: Family/Parent Interaction</a:t>
            </a:r>
            <a:br>
              <a:rPr lang="en-US" dirty="0" smtClean="0"/>
            </a:br>
            <a:r>
              <a:rPr lang="en-US" dirty="0"/>
              <a:t/>
            </a:r>
            <a:br>
              <a:rPr lang="en-US" dirty="0"/>
            </a:br>
            <a:r>
              <a:rPr lang="en-US" dirty="0" smtClean="0"/>
              <a:t>Kim Englert, Northland Public Library</a:t>
            </a:r>
            <a:endParaRPr lang="en-US" dirty="0"/>
          </a:p>
        </p:txBody>
      </p:sp>
      <p:pic>
        <p:nvPicPr>
          <p:cNvPr id="4" name="Picture 2" descr="https://scontent-iad3-1.xx.fbcdn.net/v/t1.0-9/11149490_10152927792669531_2090802748033379807_n.jpg?oh=34e0f2e5739cadfb8c62b4af7544cc71&amp;oe=58AA589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01625" y="974811"/>
            <a:ext cx="5121275" cy="512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182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Family/Parent Interaction: Challenges</a:t>
            </a:r>
            <a:endParaRPr lang="en-US" dirty="0"/>
          </a:p>
        </p:txBody>
      </p:sp>
      <p:sp>
        <p:nvSpPr>
          <p:cNvPr id="3" name="Content Placeholder 2"/>
          <p:cNvSpPr>
            <a:spLocks noGrp="1"/>
          </p:cNvSpPr>
          <p:nvPr>
            <p:ph idx="1"/>
          </p:nvPr>
        </p:nvSpPr>
        <p:spPr/>
        <p:txBody>
          <a:bodyPr/>
          <a:lstStyle/>
          <a:p>
            <a:pPr marL="0" indent="0">
              <a:buNone/>
            </a:pPr>
            <a:r>
              <a:rPr lang="en-US" dirty="0" smtClean="0"/>
              <a:t>Parents:</a:t>
            </a:r>
          </a:p>
          <a:p>
            <a:r>
              <a:rPr lang="en-US" dirty="0" smtClean="0"/>
              <a:t>Complete the activity for the child</a:t>
            </a:r>
          </a:p>
          <a:p>
            <a:r>
              <a:rPr lang="en-US" dirty="0" smtClean="0"/>
              <a:t>Have no interaction with the child</a:t>
            </a:r>
          </a:p>
          <a:p>
            <a:r>
              <a:rPr lang="en-US" dirty="0" smtClean="0"/>
              <a:t>Want their child to complete the activity/craft just like the example</a:t>
            </a:r>
          </a:p>
          <a:p>
            <a:pPr marL="0" indent="0">
              <a:buNone/>
            </a:pPr>
            <a:endParaRPr lang="en-US" dirty="0"/>
          </a:p>
          <a:p>
            <a:r>
              <a:rPr lang="en-US" dirty="0" smtClean="0"/>
              <a:t>Getting the parents to understand that the process is the goal not the end product</a:t>
            </a:r>
            <a:endParaRPr lang="en-US" dirty="0"/>
          </a:p>
        </p:txBody>
      </p:sp>
    </p:spTree>
    <p:extLst>
      <p:ext uri="{BB962C8B-B14F-4D97-AF65-F5344CB8AC3E}">
        <p14:creationId xmlns:p14="http://schemas.microsoft.com/office/powerpoint/2010/main" val="679487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Family/Parent Interaction: Logistics</a:t>
            </a:r>
            <a:endParaRPr lang="en-US" dirty="0"/>
          </a:p>
        </p:txBody>
      </p:sp>
      <p:sp>
        <p:nvSpPr>
          <p:cNvPr id="3" name="Content Placeholder 2"/>
          <p:cNvSpPr>
            <a:spLocks noGrp="1"/>
          </p:cNvSpPr>
          <p:nvPr>
            <p:ph idx="1"/>
          </p:nvPr>
        </p:nvSpPr>
        <p:spPr/>
        <p:txBody>
          <a:bodyPr/>
          <a:lstStyle/>
          <a:p>
            <a:r>
              <a:rPr lang="en-US" dirty="0" smtClean="0"/>
              <a:t>Family Fun Night: hands-on STEM for families covering a variety of topics</a:t>
            </a:r>
          </a:p>
          <a:p>
            <a:r>
              <a:rPr lang="en-US" dirty="0" smtClean="0"/>
              <a:t>Thursdays Under the Tree: Maker style family program, STEAM</a:t>
            </a:r>
          </a:p>
          <a:p>
            <a:r>
              <a:rPr lang="en-US" dirty="0" smtClean="0"/>
              <a:t>Family Science Olympiad: hands-on experiments for families of children in K-5</a:t>
            </a:r>
            <a:r>
              <a:rPr lang="en-US" baseline="30000" dirty="0" smtClean="0"/>
              <a:t>th</a:t>
            </a:r>
            <a:r>
              <a:rPr lang="en-US" dirty="0" smtClean="0"/>
              <a:t> grade</a:t>
            </a:r>
            <a:endParaRPr lang="en-US" dirty="0"/>
          </a:p>
        </p:txBody>
      </p:sp>
    </p:spTree>
    <p:extLst>
      <p:ext uri="{BB962C8B-B14F-4D97-AF65-F5344CB8AC3E}">
        <p14:creationId xmlns:p14="http://schemas.microsoft.com/office/powerpoint/2010/main" val="2790993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Geology Observation: Definition of Inquiry</a:t>
            </a:r>
            <a:endParaRPr lang="en-US" dirty="0"/>
          </a:p>
        </p:txBody>
      </p:sp>
      <p:sp>
        <p:nvSpPr>
          <p:cNvPr id="3" name="Content Placeholder 2"/>
          <p:cNvSpPr>
            <a:spLocks noGrp="1"/>
          </p:cNvSpPr>
          <p:nvPr>
            <p:ph idx="1"/>
          </p:nvPr>
        </p:nvSpPr>
        <p:spPr/>
        <p:txBody>
          <a:bodyPr/>
          <a:lstStyle/>
          <a:p>
            <a:pPr marL="0" indent="0" algn="ctr">
              <a:buNone/>
            </a:pPr>
            <a:r>
              <a:rPr lang="en-US" sz="2800" dirty="0"/>
              <a:t>Inquiry is an intellectual process in which students develop an understanding of the natural world, driven by observations and questions, formulating and communicating explanations based on evidence</a:t>
            </a:r>
            <a:r>
              <a:rPr lang="en-US" sz="2800" dirty="0" smtClean="0"/>
              <a:t>.</a:t>
            </a:r>
            <a:endParaRPr lang="en-US" sz="2800" dirty="0"/>
          </a:p>
        </p:txBody>
      </p:sp>
    </p:spTree>
    <p:extLst>
      <p:ext uri="{BB962C8B-B14F-4D97-AF65-F5344CB8AC3E}">
        <p14:creationId xmlns:p14="http://schemas.microsoft.com/office/powerpoint/2010/main" val="25407504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Family/Parent Interaction: Take-Home Science in a Box Kits</a:t>
            </a:r>
            <a:endParaRPr lang="en-US" dirty="0"/>
          </a:p>
        </p:txBody>
      </p:sp>
      <p:sp>
        <p:nvSpPr>
          <p:cNvPr id="3" name="Content Placeholder 2"/>
          <p:cNvSpPr>
            <a:spLocks noGrp="1"/>
          </p:cNvSpPr>
          <p:nvPr>
            <p:ph idx="1"/>
          </p:nvPr>
        </p:nvSpPr>
        <p:spPr/>
        <p:txBody>
          <a:bodyPr/>
          <a:lstStyle/>
          <a:p>
            <a:pPr marL="0" indent="0">
              <a:buNone/>
            </a:pPr>
            <a:r>
              <a:rPr lang="en-US" dirty="0" smtClean="0"/>
              <a:t>Kits include:</a:t>
            </a:r>
          </a:p>
          <a:p>
            <a:r>
              <a:rPr lang="en-US" dirty="0" smtClean="0"/>
              <a:t>Purpose of experiment</a:t>
            </a:r>
          </a:p>
          <a:p>
            <a:r>
              <a:rPr lang="en-US" dirty="0" smtClean="0"/>
              <a:t>Materials list</a:t>
            </a:r>
          </a:p>
          <a:p>
            <a:r>
              <a:rPr lang="en-US" dirty="0" smtClean="0"/>
              <a:t>Procedure</a:t>
            </a:r>
          </a:p>
          <a:p>
            <a:r>
              <a:rPr lang="en-US" dirty="0" smtClean="0"/>
              <a:t>Explanation</a:t>
            </a:r>
          </a:p>
          <a:p>
            <a:r>
              <a:rPr lang="en-US" dirty="0" smtClean="0"/>
              <a:t>Materials not easily found at home</a:t>
            </a:r>
          </a:p>
          <a:p>
            <a:r>
              <a:rPr lang="en-US" dirty="0" smtClean="0"/>
              <a:t>Reading list</a:t>
            </a:r>
          </a:p>
          <a:p>
            <a:r>
              <a:rPr lang="en-US" dirty="0" smtClean="0"/>
              <a:t>Box to house kit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8897" y="1926513"/>
            <a:ext cx="3994438" cy="2995829"/>
          </a:xfrm>
          <a:prstGeom prst="rect">
            <a:avLst/>
          </a:prstGeom>
        </p:spPr>
      </p:pic>
    </p:spTree>
    <p:extLst>
      <p:ext uri="{BB962C8B-B14F-4D97-AF65-F5344CB8AC3E}">
        <p14:creationId xmlns:p14="http://schemas.microsoft.com/office/powerpoint/2010/main" val="1829369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Activity #4: Gross Science</a:t>
            </a:r>
            <a:endParaRPr lang="en-US" dirty="0"/>
          </a:p>
        </p:txBody>
      </p:sp>
      <p:sp>
        <p:nvSpPr>
          <p:cNvPr id="4" name="Text Placeholder 3"/>
          <p:cNvSpPr>
            <a:spLocks noGrp="1"/>
          </p:cNvSpPr>
          <p:nvPr>
            <p:ph type="body" idx="1"/>
          </p:nvPr>
        </p:nvSpPr>
        <p:spPr/>
        <p:txBody>
          <a:bodyPr/>
          <a:lstStyle/>
          <a:p>
            <a:r>
              <a:rPr lang="en-US" dirty="0" smtClean="0"/>
              <a:t>Introducing the topic of how to teach parents inquiry</a:t>
            </a:r>
            <a:endParaRPr lang="en-US" dirty="0"/>
          </a:p>
        </p:txBody>
      </p:sp>
      <p:sp>
        <p:nvSpPr>
          <p:cNvPr id="5" name="Rectangle 4"/>
          <p:cNvSpPr/>
          <p:nvPr/>
        </p:nvSpPr>
        <p:spPr>
          <a:xfrm>
            <a:off x="109777" y="1730147"/>
            <a:ext cx="3201833" cy="3101344"/>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094003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Session #5: STEM in Storytime</a:t>
            </a:r>
            <a:br>
              <a:rPr lang="en-US" dirty="0" smtClean="0"/>
            </a:br>
            <a:r>
              <a:rPr lang="en-US" dirty="0"/>
              <a:t/>
            </a:r>
            <a:br>
              <a:rPr lang="en-US" dirty="0"/>
            </a:br>
            <a:r>
              <a:rPr lang="en-US" dirty="0" smtClean="0"/>
              <a:t>Kim Englert, Northland Public Library</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0316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Activity </a:t>
            </a:r>
            <a:r>
              <a:rPr lang="en-US" dirty="0"/>
              <a:t>#</a:t>
            </a:r>
            <a:r>
              <a:rPr lang="en-US" dirty="0" smtClean="0"/>
              <a:t>5: Sample Storytime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46748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normAutofit/>
          </a:bodyPr>
          <a:lstStyle/>
          <a:p>
            <a:pPr marL="0" indent="0" algn="ctr">
              <a:buNone/>
            </a:pPr>
            <a:r>
              <a:rPr lang="en-US" sz="8000" i="1" dirty="0" smtClean="0"/>
              <a:t>What do you know? What did you learn?</a:t>
            </a:r>
            <a:endParaRPr lang="en-US" sz="8000" dirty="0"/>
          </a:p>
        </p:txBody>
      </p:sp>
    </p:spTree>
    <p:extLst>
      <p:ext uri="{BB962C8B-B14F-4D97-AF65-F5344CB8AC3E}">
        <p14:creationId xmlns:p14="http://schemas.microsoft.com/office/powerpoint/2010/main" val="1216231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pPr marL="0" indent="0" algn="ctr">
              <a:buNone/>
            </a:pPr>
            <a:r>
              <a:rPr lang="en-US" sz="8000" i="1" dirty="0" smtClean="0"/>
              <a:t>Questions?</a:t>
            </a:r>
          </a:p>
          <a:p>
            <a:pPr marL="0" indent="0" algn="ctr">
              <a:buNone/>
            </a:pPr>
            <a:r>
              <a:rPr lang="en-US" sz="8000" i="1" dirty="0" smtClean="0"/>
              <a:t>Thank you!</a:t>
            </a:r>
            <a:endParaRPr lang="en-US" sz="8000" dirty="0"/>
          </a:p>
        </p:txBody>
      </p:sp>
    </p:spTree>
    <p:extLst>
      <p:ext uri="{BB962C8B-B14F-4D97-AF65-F5344CB8AC3E}">
        <p14:creationId xmlns:p14="http://schemas.microsoft.com/office/powerpoint/2010/main" val="3443208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lstStyle/>
          <a:p>
            <a:r>
              <a:rPr lang="en-US" dirty="0" smtClean="0"/>
              <a:t>Carrie Lane, Youth Services Coordinator, Allegheny County Library Association: </a:t>
            </a:r>
            <a:r>
              <a:rPr lang="en-US" dirty="0" smtClean="0">
                <a:hlinkClick r:id="rId3"/>
              </a:rPr>
              <a:t>lanec@eiNetwork.net</a:t>
            </a:r>
            <a:r>
              <a:rPr lang="en-US" dirty="0" smtClean="0"/>
              <a:t> </a:t>
            </a:r>
            <a:endParaRPr lang="en-US" dirty="0"/>
          </a:p>
        </p:txBody>
      </p:sp>
    </p:spTree>
    <p:extLst>
      <p:ext uri="{BB962C8B-B14F-4D97-AF65-F5344CB8AC3E}">
        <p14:creationId xmlns:p14="http://schemas.microsoft.com/office/powerpoint/2010/main" val="1666417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Librarians as STEM Educators: Project Basics</a:t>
            </a:r>
            <a:endParaRPr lang="en-US" dirty="0"/>
          </a:p>
        </p:txBody>
      </p:sp>
      <p:sp>
        <p:nvSpPr>
          <p:cNvPr id="3" name="Content Placeholder 2"/>
          <p:cNvSpPr>
            <a:spLocks noGrp="1"/>
          </p:cNvSpPr>
          <p:nvPr>
            <p:ph idx="1"/>
          </p:nvPr>
        </p:nvSpPr>
        <p:spPr>
          <a:xfrm>
            <a:off x="3869268" y="864108"/>
            <a:ext cx="7315200" cy="2037034"/>
          </a:xfrm>
        </p:spPr>
        <p:txBody>
          <a:bodyPr/>
          <a:lstStyle/>
          <a:p>
            <a:pPr lvl="0"/>
            <a:r>
              <a:rPr lang="en-US" dirty="0"/>
              <a:t>Grant funded by the IMLS</a:t>
            </a:r>
          </a:p>
          <a:p>
            <a:pPr lvl="0"/>
            <a:r>
              <a:rPr lang="en-US" dirty="0"/>
              <a:t>Collaboration between the Allegheny County Library Association and ASSET STEM </a:t>
            </a:r>
            <a:r>
              <a:rPr lang="en-US" dirty="0" smtClean="0"/>
              <a:t>Education</a:t>
            </a:r>
            <a:endParaRPr lang="en-US" dirty="0"/>
          </a:p>
        </p:txBody>
      </p:sp>
      <p:pic>
        <p:nvPicPr>
          <p:cNvPr id="4" name="Picture 2" descr="http://www.imls.gov/assets/1/AssetManager/IMLS_Logo_2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718" y="2837861"/>
            <a:ext cx="697230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0030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Librarians as </a:t>
            </a:r>
            <a:r>
              <a:rPr lang="en-US" dirty="0" smtClean="0"/>
              <a:t>STEM: ASSET STEM Education</a:t>
            </a:r>
            <a:endParaRPr lang="en-US" dirty="0"/>
          </a:p>
        </p:txBody>
      </p:sp>
      <p:sp>
        <p:nvSpPr>
          <p:cNvPr id="3" name="Content Placeholder 2"/>
          <p:cNvSpPr>
            <a:spLocks noGrp="1"/>
          </p:cNvSpPr>
          <p:nvPr>
            <p:ph idx="1"/>
          </p:nvPr>
        </p:nvSpPr>
        <p:spPr/>
        <p:txBody>
          <a:bodyPr/>
          <a:lstStyle/>
          <a:p>
            <a:r>
              <a:rPr lang="en-US" dirty="0"/>
              <a:t>Leading national science, technology, engineering and math (STEM) education improvement nonprofit</a:t>
            </a:r>
          </a:p>
          <a:p>
            <a:r>
              <a:rPr lang="en-US" dirty="0"/>
              <a:t>20-year track record of improving teacher and student outcomes</a:t>
            </a:r>
          </a:p>
          <a:p>
            <a:r>
              <a:rPr lang="en-US" dirty="0"/>
              <a:t>Fosters STEM fluency and college/career-readiness</a:t>
            </a:r>
          </a:p>
          <a:p>
            <a:r>
              <a:rPr lang="en-US" dirty="0"/>
              <a:t>Provides professional development, hands-on educational materials and consulting services for educators of ALL students</a:t>
            </a:r>
          </a:p>
          <a:p>
            <a:r>
              <a:rPr lang="en-US" dirty="0"/>
              <a:t>ASSET programs align with national and state educational standards and are results-oriented, research-grounded and </a:t>
            </a:r>
            <a:r>
              <a:rPr lang="en-US" dirty="0" smtClean="0"/>
              <a:t>inquiry-based</a:t>
            </a:r>
            <a:endParaRPr lang="en-US" dirty="0"/>
          </a:p>
        </p:txBody>
      </p:sp>
    </p:spTree>
    <p:extLst>
      <p:ext uri="{BB962C8B-B14F-4D97-AF65-F5344CB8AC3E}">
        <p14:creationId xmlns:p14="http://schemas.microsoft.com/office/powerpoint/2010/main" val="3479056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kern="1200" spc="-60" baseline="0" dirty="0" smtClean="0">
                <a:solidFill>
                  <a:srgbClr val="FFFFFF"/>
                </a:solidFill>
                <a:effectLst/>
                <a:latin typeface="+mj-lt"/>
                <a:ea typeface="+mj-ea"/>
                <a:cs typeface="+mj-cs"/>
              </a:rPr>
              <a:t>About the Librarians as STEM: Mission-Focused Innovation at ASSET STEM Education</a:t>
            </a:r>
            <a:endParaRPr lang="en-US" dirty="0"/>
          </a:p>
        </p:txBody>
      </p:sp>
      <p:sp>
        <p:nvSpPr>
          <p:cNvPr id="3" name="Content Placeholder 2"/>
          <p:cNvSpPr>
            <a:spLocks noGrp="1"/>
          </p:cNvSpPr>
          <p:nvPr>
            <p:ph idx="1"/>
          </p:nvPr>
        </p:nvSpPr>
        <p:spPr/>
        <p:txBody>
          <a:bodyPr/>
          <a:lstStyle/>
          <a:p>
            <a:pPr marL="0" indent="0">
              <a:buNone/>
            </a:pPr>
            <a:r>
              <a:rPr lang="en-US" dirty="0"/>
              <a:t>Mission: </a:t>
            </a:r>
            <a:r>
              <a:rPr lang="en-US" i="1" dirty="0"/>
              <a:t>To advance teaching and learning to engage, inspire and empower all learners.</a:t>
            </a:r>
          </a:p>
          <a:p>
            <a:pPr marL="0" indent="0">
              <a:buNone/>
            </a:pPr>
            <a:endParaRPr lang="en-US" i="1" dirty="0"/>
          </a:p>
          <a:p>
            <a:pPr marL="0" indent="0">
              <a:buNone/>
            </a:pPr>
            <a:r>
              <a:rPr lang="en-US" dirty="0"/>
              <a:t>Vision: </a:t>
            </a:r>
            <a:r>
              <a:rPr lang="en-US" i="1" dirty="0"/>
              <a:t>ASSET STEM Education will continue to be the premier provider of services to systemically improve education by equipping educators with effective tools and strategies to create innovative and relevant learning environments so all students acquire the knowledge and skills needed to work, live, contribute and lead in a global community</a:t>
            </a:r>
            <a:r>
              <a:rPr lang="en-US" i="1" dirty="0" smtClean="0"/>
              <a:t>.</a:t>
            </a:r>
            <a:endParaRPr lang="en-US" dirty="0"/>
          </a:p>
        </p:txBody>
      </p:sp>
    </p:spTree>
    <p:extLst>
      <p:ext uri="{BB962C8B-B14F-4D97-AF65-F5344CB8AC3E}">
        <p14:creationId xmlns:p14="http://schemas.microsoft.com/office/powerpoint/2010/main" val="1134858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Librarians as STEM: </a:t>
            </a:r>
            <a:r>
              <a:rPr lang="en-US" dirty="0" smtClean="0"/>
              <a:t>Project Goals</a:t>
            </a:r>
            <a:endParaRPr lang="en-US" dirty="0"/>
          </a:p>
        </p:txBody>
      </p:sp>
      <p:sp>
        <p:nvSpPr>
          <p:cNvPr id="3" name="Content Placeholder 2"/>
          <p:cNvSpPr>
            <a:spLocks noGrp="1"/>
          </p:cNvSpPr>
          <p:nvPr>
            <p:ph idx="1"/>
          </p:nvPr>
        </p:nvSpPr>
        <p:spPr/>
        <p:txBody>
          <a:bodyPr/>
          <a:lstStyle/>
          <a:p>
            <a:r>
              <a:rPr lang="en-US" dirty="0"/>
              <a:t>Train youth librarians in inquiry based STEM processes; increase their capacity to integrate STEM learning and instructional strategies into K-5 programming; and build a professional learning community.</a:t>
            </a:r>
          </a:p>
          <a:p>
            <a:r>
              <a:rPr lang="en-US" dirty="0"/>
              <a:t>Bridge scholastic STEM teaching and learning informed by state grade-level standards with out of school time programs for children.</a:t>
            </a:r>
          </a:p>
          <a:p>
            <a:r>
              <a:rPr lang="en-US" dirty="0"/>
              <a:t>Help families to foster “life-long, life-wide, and life-deep” STEM experiences in both libraries and homes, while also involving families in programming</a:t>
            </a:r>
            <a:r>
              <a:rPr lang="en-US" dirty="0" smtClean="0"/>
              <a:t>.</a:t>
            </a:r>
            <a:endParaRPr lang="en-US" dirty="0"/>
          </a:p>
        </p:txBody>
      </p:sp>
    </p:spTree>
    <p:extLst>
      <p:ext uri="{BB962C8B-B14F-4D97-AF65-F5344CB8AC3E}">
        <p14:creationId xmlns:p14="http://schemas.microsoft.com/office/powerpoint/2010/main" val="4059805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the Librarians as STEM: </a:t>
            </a:r>
            <a:r>
              <a:rPr lang="en-US" dirty="0" smtClean="0"/>
              <a:t>Goal 1</a:t>
            </a:r>
            <a:endParaRPr lang="en-US" dirty="0"/>
          </a:p>
        </p:txBody>
      </p:sp>
      <p:sp>
        <p:nvSpPr>
          <p:cNvPr id="4" name="Content Placeholder 3"/>
          <p:cNvSpPr>
            <a:spLocks noGrp="1"/>
          </p:cNvSpPr>
          <p:nvPr>
            <p:ph sz="half" idx="1"/>
          </p:nvPr>
        </p:nvSpPr>
        <p:spPr>
          <a:xfrm>
            <a:off x="3789044" y="754380"/>
            <a:ext cx="7660005" cy="1960245"/>
          </a:xfrm>
        </p:spPr>
        <p:txBody>
          <a:bodyPr>
            <a:noAutofit/>
          </a:bodyPr>
          <a:lstStyle/>
          <a:p>
            <a:pPr marL="0" indent="0" algn="ctr">
              <a:buNone/>
            </a:pPr>
            <a:r>
              <a:rPr lang="en-US" sz="2800" i="1" dirty="0"/>
              <a:t>Train youth librarians in inquiry based STEM processes; increase their capacity to integrate STEM learning and instructional strategies into K-5 programming; and build a professional learning community</a:t>
            </a:r>
            <a:r>
              <a:rPr lang="en-US" sz="2800" i="1" dirty="0" smtClean="0"/>
              <a:t>.</a:t>
            </a:r>
            <a:endParaRPr lang="en-US" sz="2800" i="1" dirty="0"/>
          </a:p>
        </p:txBody>
      </p:sp>
      <p:sp>
        <p:nvSpPr>
          <p:cNvPr id="5" name="Content Placeholder 4"/>
          <p:cNvSpPr>
            <a:spLocks noGrp="1"/>
          </p:cNvSpPr>
          <p:nvPr>
            <p:ph sz="half" idx="2"/>
          </p:nvPr>
        </p:nvSpPr>
        <p:spPr>
          <a:xfrm>
            <a:off x="3789043" y="2714626"/>
            <a:ext cx="7660005" cy="3409950"/>
          </a:xfrm>
        </p:spPr>
        <p:txBody>
          <a:bodyPr numCol="2">
            <a:normAutofit fontScale="85000" lnSpcReduction="20000"/>
          </a:bodyPr>
          <a:lstStyle/>
          <a:p>
            <a:pPr marL="0" indent="0">
              <a:buNone/>
            </a:pPr>
            <a:r>
              <a:rPr lang="en-US" dirty="0">
                <a:solidFill>
                  <a:srgbClr val="00B0F0"/>
                </a:solidFill>
              </a:rPr>
              <a:t>Baldwin Borough Public Library</a:t>
            </a:r>
          </a:p>
          <a:p>
            <a:pPr marL="0" indent="0">
              <a:buNone/>
            </a:pPr>
            <a:r>
              <a:rPr lang="en-US" dirty="0">
                <a:solidFill>
                  <a:srgbClr val="00B0F0"/>
                </a:solidFill>
              </a:rPr>
              <a:t>Bethel Park Public Library</a:t>
            </a:r>
          </a:p>
          <a:p>
            <a:pPr marL="0" indent="0">
              <a:buNone/>
            </a:pPr>
            <a:r>
              <a:rPr lang="en-US" dirty="0">
                <a:solidFill>
                  <a:srgbClr val="00B0F0"/>
                </a:solidFill>
              </a:rPr>
              <a:t>Bridgeville Public Library</a:t>
            </a:r>
          </a:p>
          <a:p>
            <a:pPr marL="0" indent="0">
              <a:buNone/>
            </a:pPr>
            <a:r>
              <a:rPr lang="en-US" dirty="0">
                <a:solidFill>
                  <a:srgbClr val="00B0F0"/>
                </a:solidFill>
              </a:rPr>
              <a:t>C.C. Mellor Memorial Library</a:t>
            </a:r>
          </a:p>
          <a:p>
            <a:pPr marL="0" indent="0">
              <a:buNone/>
            </a:pPr>
            <a:r>
              <a:rPr lang="en-US" dirty="0">
                <a:solidFill>
                  <a:srgbClr val="00B0F0"/>
                </a:solidFill>
              </a:rPr>
              <a:t>Carnegie Library of Pittsburgh</a:t>
            </a:r>
          </a:p>
          <a:p>
            <a:pPr marL="0" indent="0">
              <a:buNone/>
            </a:pPr>
            <a:r>
              <a:rPr lang="en-US" dirty="0">
                <a:solidFill>
                  <a:srgbClr val="00B0F0"/>
                </a:solidFill>
              </a:rPr>
              <a:t>Community Library of Allegheny Valley</a:t>
            </a:r>
          </a:p>
          <a:p>
            <a:pPr marL="0" indent="0">
              <a:buNone/>
            </a:pPr>
            <a:r>
              <a:rPr lang="en-US" dirty="0" smtClean="0">
                <a:solidFill>
                  <a:srgbClr val="00B0F0"/>
                </a:solidFill>
              </a:rPr>
              <a:t>Jefferson </a:t>
            </a:r>
            <a:r>
              <a:rPr lang="en-US" dirty="0">
                <a:solidFill>
                  <a:srgbClr val="00B0F0"/>
                </a:solidFill>
              </a:rPr>
              <a:t>Hills Public Library</a:t>
            </a:r>
          </a:p>
          <a:p>
            <a:pPr marL="0" indent="0">
              <a:buNone/>
            </a:pPr>
            <a:r>
              <a:rPr lang="en-US" dirty="0">
                <a:solidFill>
                  <a:srgbClr val="00B0F0"/>
                </a:solidFill>
              </a:rPr>
              <a:t>Moon Township Public Library</a:t>
            </a:r>
          </a:p>
          <a:p>
            <a:pPr marL="0" indent="0">
              <a:buNone/>
            </a:pPr>
            <a:r>
              <a:rPr lang="en-US" dirty="0">
                <a:solidFill>
                  <a:srgbClr val="00B0F0"/>
                </a:solidFill>
              </a:rPr>
              <a:t>Mt. Lebanon Public Library</a:t>
            </a:r>
          </a:p>
          <a:p>
            <a:pPr marL="0" indent="0">
              <a:buNone/>
            </a:pPr>
            <a:r>
              <a:rPr lang="en-US" dirty="0">
                <a:solidFill>
                  <a:srgbClr val="00B0F0"/>
                </a:solidFill>
              </a:rPr>
              <a:t>Northland Public Library</a:t>
            </a:r>
          </a:p>
          <a:p>
            <a:pPr marL="0" indent="0">
              <a:buNone/>
            </a:pPr>
            <a:r>
              <a:rPr lang="en-US" dirty="0">
                <a:solidFill>
                  <a:srgbClr val="00B0F0"/>
                </a:solidFill>
              </a:rPr>
              <a:t>Oakmont Carnegie Library</a:t>
            </a:r>
          </a:p>
          <a:p>
            <a:pPr marL="0" indent="0">
              <a:buNone/>
            </a:pPr>
            <a:r>
              <a:rPr lang="en-US" dirty="0">
                <a:solidFill>
                  <a:srgbClr val="00B0F0"/>
                </a:solidFill>
              </a:rPr>
              <a:t>Pleasant Hills Public Library</a:t>
            </a:r>
          </a:p>
          <a:p>
            <a:pPr marL="0" indent="0">
              <a:buNone/>
            </a:pPr>
            <a:r>
              <a:rPr lang="en-US" dirty="0" smtClean="0">
                <a:solidFill>
                  <a:srgbClr val="00B0F0"/>
                </a:solidFill>
              </a:rPr>
              <a:t>South </a:t>
            </a:r>
            <a:r>
              <a:rPr lang="en-US" dirty="0">
                <a:solidFill>
                  <a:srgbClr val="00B0F0"/>
                </a:solidFill>
              </a:rPr>
              <a:t>Park Township Library</a:t>
            </a:r>
          </a:p>
          <a:p>
            <a:pPr marL="0" indent="0">
              <a:buNone/>
            </a:pPr>
            <a:r>
              <a:rPr lang="en-US" dirty="0">
                <a:solidFill>
                  <a:srgbClr val="00B0F0"/>
                </a:solidFill>
              </a:rPr>
              <a:t>Upper St. Clair Township Library</a:t>
            </a:r>
          </a:p>
          <a:p>
            <a:pPr marL="0" indent="0">
              <a:buNone/>
            </a:pPr>
            <a:r>
              <a:rPr lang="en-US" dirty="0">
                <a:solidFill>
                  <a:srgbClr val="00B0F0"/>
                </a:solidFill>
              </a:rPr>
              <a:t>Western Allegheny Community Library</a:t>
            </a:r>
          </a:p>
          <a:p>
            <a:pPr marL="0" indent="0">
              <a:buNone/>
            </a:pPr>
            <a:r>
              <a:rPr lang="en-US" dirty="0">
                <a:solidFill>
                  <a:srgbClr val="00B0F0"/>
                </a:solidFill>
              </a:rPr>
              <a:t>Whitehall Public Library</a:t>
            </a:r>
          </a:p>
          <a:p>
            <a:pPr marL="0" indent="0">
              <a:buNone/>
            </a:pPr>
            <a:r>
              <a:rPr lang="en-US" dirty="0">
                <a:solidFill>
                  <a:srgbClr val="00B0F0"/>
                </a:solidFill>
              </a:rPr>
              <a:t>Wilkinsburg Public Library</a:t>
            </a:r>
          </a:p>
          <a:p>
            <a:pPr marL="0" indent="0">
              <a:buNone/>
            </a:pPr>
            <a:endParaRPr lang="en-US" dirty="0">
              <a:solidFill>
                <a:srgbClr val="00B0F0"/>
              </a:solidFill>
            </a:endParaRPr>
          </a:p>
          <a:p>
            <a:pPr marL="0" indent="0">
              <a:buNone/>
            </a:pPr>
            <a:endParaRPr lang="en-US" dirty="0"/>
          </a:p>
        </p:txBody>
      </p:sp>
    </p:spTree>
    <p:extLst>
      <p:ext uri="{BB962C8B-B14F-4D97-AF65-F5344CB8AC3E}">
        <p14:creationId xmlns:p14="http://schemas.microsoft.com/office/powerpoint/2010/main" val="3473773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1285</TotalTime>
  <Words>3539</Words>
  <Application>Microsoft Office PowerPoint</Application>
  <PresentationFormat>Custom</PresentationFormat>
  <Paragraphs>363</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Frame</vt:lpstr>
      <vt:lpstr>Intro to Inquiry</vt:lpstr>
      <vt:lpstr>Discrepant Event</vt:lpstr>
      <vt:lpstr>Discussion</vt:lpstr>
      <vt:lpstr>Geology Observation: Definition of Inquiry</vt:lpstr>
      <vt:lpstr>About the Librarians as STEM Educators: Project Basics</vt:lpstr>
      <vt:lpstr>About the Librarians as STEM: ASSET STEM Education</vt:lpstr>
      <vt:lpstr>About the Librarians as STEM: Mission-Focused Innovation at ASSET STEM Education</vt:lpstr>
      <vt:lpstr>About the Librarians as STEM: Project Goals</vt:lpstr>
      <vt:lpstr>About the Librarians as STEM: Goal 1</vt:lpstr>
      <vt:lpstr>About the Librarians as STEM: Content</vt:lpstr>
      <vt:lpstr>About the Librarians as STEM: STEM Learners</vt:lpstr>
      <vt:lpstr>About the Librarians as STEM: Goal 2</vt:lpstr>
      <vt:lpstr>About the Librarians as STEM: Goal 3</vt:lpstr>
      <vt:lpstr>About the Librarians as STEM: The Professional Learning Community</vt:lpstr>
      <vt:lpstr>Discussion</vt:lpstr>
      <vt:lpstr>Breakout Session #1: School Age, Part 1  Kim Englert, Northland Public Library</vt:lpstr>
      <vt:lpstr>School Age, Part 1: Crazy for Comics</vt:lpstr>
      <vt:lpstr>School Age, Part 1: Crazy for Comics</vt:lpstr>
      <vt:lpstr>School Age, Part 1: Crazy for Comics</vt:lpstr>
      <vt:lpstr>School Age, Part 1: Crazy for Comics</vt:lpstr>
      <vt:lpstr>School Age, Part 1: Crazy for Comics</vt:lpstr>
      <vt:lpstr>School Age, Part 1: Tips for Adding Inquiry</vt:lpstr>
      <vt:lpstr>Group Activity #1:  Geology Observation</vt:lpstr>
      <vt:lpstr>Geology Observation: Activity Steps</vt:lpstr>
      <vt:lpstr>Geology Observation: Facilitator’s Role</vt:lpstr>
      <vt:lpstr>Ten-Minute Break</vt:lpstr>
      <vt:lpstr>Breakout Session #2: School Age, Part 2  Courtney Bonnet, Children’s Librarian – CLP-Allegheny</vt:lpstr>
      <vt:lpstr>Group Activity #2: Tower Power  Introducing the Engineering Design Process</vt:lpstr>
      <vt:lpstr>Breakout Session #3: Outreach  Courtney Bonnet, Northland Public Library</vt:lpstr>
      <vt:lpstr>Outreach: Challenges</vt:lpstr>
      <vt:lpstr>Outreach: Logistics</vt:lpstr>
      <vt:lpstr>Outreach: STEAM in a box! (Sink or Float)</vt:lpstr>
      <vt:lpstr>Outreach: Planning</vt:lpstr>
      <vt:lpstr>Outreach: Sample After School Club Schedule</vt:lpstr>
      <vt:lpstr>Group Activity #3:  Sink or Float</vt:lpstr>
      <vt:lpstr>Lunch Break</vt:lpstr>
      <vt:lpstr>Breakout Session #4: Family/Parent Interaction  Kim Englert, Northland Public Library</vt:lpstr>
      <vt:lpstr>Family/Parent Interaction: Challenges</vt:lpstr>
      <vt:lpstr>Family/Parent Interaction: Logistics</vt:lpstr>
      <vt:lpstr>Family/Parent Interaction: Take-Home Science in a Box Kits</vt:lpstr>
      <vt:lpstr>Group Activity #4: Gross Science</vt:lpstr>
      <vt:lpstr>Breakout Session #5: STEM in Storytime  Kim Englert, Northland Public Library</vt:lpstr>
      <vt:lpstr>Group Activity #5: Sample Storytime</vt:lpstr>
      <vt:lpstr>Discussion</vt:lpstr>
      <vt:lpstr>Conclusion</vt:lpstr>
      <vt:lpstr>Contact Information</vt:lpstr>
    </vt:vector>
  </TitlesOfParts>
  <Company>eiNetwork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Inquiry</dc:title>
  <dc:creator>Lane, Carrie</dc:creator>
  <cp:lastModifiedBy>Judy</cp:lastModifiedBy>
  <cp:revision>34</cp:revision>
  <cp:lastPrinted>2016-10-13T15:58:27Z</cp:lastPrinted>
  <dcterms:created xsi:type="dcterms:W3CDTF">2016-07-07T14:19:40Z</dcterms:created>
  <dcterms:modified xsi:type="dcterms:W3CDTF">2017-04-11T12:14:13Z</dcterms:modified>
</cp:coreProperties>
</file>